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307" r:id="rId2"/>
    <p:sldId id="308" r:id="rId3"/>
    <p:sldId id="326" r:id="rId4"/>
    <p:sldId id="329" r:id="rId5"/>
    <p:sldId id="330" r:id="rId6"/>
    <p:sldId id="327" r:id="rId7"/>
    <p:sldId id="328" r:id="rId8"/>
    <p:sldId id="305" r:id="rId9"/>
  </p:sldIdLst>
  <p:sldSz cx="9144000" cy="6858000" type="screen4x3"/>
  <p:notesSz cx="6794500" cy="99314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53" autoAdjust="0"/>
    <p:restoredTop sz="94660"/>
  </p:normalViewPr>
  <p:slideViewPr>
    <p:cSldViewPr>
      <p:cViewPr varScale="1">
        <p:scale>
          <a:sx n="92" d="100"/>
          <a:sy n="92" d="100"/>
        </p:scale>
        <p:origin x="-123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fr-FR"/>
          </a:p>
        </p:txBody>
      </p:sp>
      <p:sp>
        <p:nvSpPr>
          <p:cNvPr id="3" name="Segnaposto data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C5C4828A-3EA9-4545-B19E-92A6E6A0AB36}" type="datetimeFigureOut">
              <a:rPr lang="fr-FR" smtClean="0"/>
              <a:pPr/>
              <a:t>13/10/2015</a:t>
            </a:fld>
            <a:endParaRPr lang="fr-FR"/>
          </a:p>
        </p:txBody>
      </p:sp>
      <p:sp>
        <p:nvSpPr>
          <p:cNvPr id="4" name="Segnaposto immagine diapositiva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fr-FR"/>
          </a:p>
        </p:txBody>
      </p:sp>
      <p:sp>
        <p:nvSpPr>
          <p:cNvPr id="5" name="Segnaposto note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6" name="Segnaposto piè di pagina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fr-FR"/>
          </a:p>
        </p:txBody>
      </p:sp>
      <p:sp>
        <p:nvSpPr>
          <p:cNvPr id="7" name="Segnaposto numero diapositiva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425D3764-CE95-484C-8EA0-659ACA04CCAB}" type="slidenum">
              <a:rPr lang="fr-FR" smtClean="0"/>
              <a:pPr/>
              <a:t>‹N›</a:t>
            </a:fld>
            <a:endParaRPr lang="fr-FR"/>
          </a:p>
        </p:txBody>
      </p:sp>
    </p:spTree>
    <p:extLst>
      <p:ext uri="{BB962C8B-B14F-4D97-AF65-F5344CB8AC3E}">
        <p14:creationId xmlns:p14="http://schemas.microsoft.com/office/powerpoint/2010/main" val="1131291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403648" y="2130426"/>
            <a:ext cx="7054552" cy="1470025"/>
          </a:xfrm>
        </p:spPr>
        <p:txBody>
          <a:bodyPr/>
          <a:lstStyle>
            <a:lvl1pPr>
              <a:defRPr>
                <a:latin typeface="Verdana" pitchFamily="34" charset="0"/>
                <a:ea typeface="Verdana" pitchFamily="34" charset="0"/>
                <a:cs typeface="Verdana" pitchFamily="34" charset="0"/>
              </a:defRPr>
            </a:lvl1pPr>
          </a:lstStyle>
          <a:p>
            <a:r>
              <a:rPr lang="it-IT" smtClean="0"/>
              <a:t>Fare clic per modificare lo stile del titolo</a:t>
            </a:r>
            <a:endParaRPr lang="it-IT" dirty="0"/>
          </a:p>
        </p:txBody>
      </p:sp>
      <p:sp>
        <p:nvSpPr>
          <p:cNvPr id="3" name="Sottotitolo 2"/>
          <p:cNvSpPr>
            <a:spLocks noGrp="1"/>
          </p:cNvSpPr>
          <p:nvPr>
            <p:ph type="subTitle" idx="1"/>
          </p:nvPr>
        </p:nvSpPr>
        <p:spPr>
          <a:xfrm>
            <a:off x="1403648" y="3886200"/>
            <a:ext cx="6368752" cy="1752600"/>
          </a:xfrm>
        </p:spPr>
        <p:txBody>
          <a:bodyPr/>
          <a:lstStyle>
            <a:lvl1pPr marL="0" indent="0" algn="ctr">
              <a:buNone/>
              <a:defRPr>
                <a:solidFill>
                  <a:schemeClr val="tx1">
                    <a:tint val="75000"/>
                  </a:schemeClr>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A0FE6A7-9806-4FF1-AEA7-C56B0907C501}" type="datetimeFigureOut">
              <a:rPr lang="fr-FR" smtClean="0"/>
              <a:pPr/>
              <a:t>13/10/2015</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E8161404-BB79-4034-A320-02D067D46FEF}" type="slidenum">
              <a:rPr lang="fr-FR" smtClean="0"/>
              <a:pPr/>
              <a:t>‹N›</a:t>
            </a:fld>
            <a:endParaRPr lang="fr-FR"/>
          </a:p>
        </p:txBody>
      </p:sp>
      <p:sp>
        <p:nvSpPr>
          <p:cNvPr id="7" name="Rettangolo 6"/>
          <p:cNvSpPr/>
          <p:nvPr/>
        </p:nvSpPr>
        <p:spPr>
          <a:xfrm>
            <a:off x="0" y="0"/>
            <a:ext cx="1403648" cy="6858000"/>
          </a:xfrm>
          <a:prstGeom prst="rect">
            <a:avLst/>
          </a:prstGeom>
          <a:solidFill>
            <a:srgbClr val="C50A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Immagin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39752" y="1052736"/>
            <a:ext cx="5809300" cy="1242420"/>
          </a:xfrm>
          <a:prstGeom prst="rect">
            <a:avLst/>
          </a:prstGeom>
        </p:spPr>
      </p:pic>
      <p:sp>
        <p:nvSpPr>
          <p:cNvPr id="9" name="CasellaDiTesto 8"/>
          <p:cNvSpPr txBox="1"/>
          <p:nvPr/>
        </p:nvSpPr>
        <p:spPr>
          <a:xfrm rot="16200000">
            <a:off x="-936241" y="5547806"/>
            <a:ext cx="2220480" cy="276999"/>
          </a:xfrm>
          <a:prstGeom prst="rect">
            <a:avLst/>
          </a:prstGeom>
          <a:noFill/>
        </p:spPr>
        <p:txBody>
          <a:bodyPr wrap="none" rtlCol="0">
            <a:spAutoFit/>
          </a:bodyPr>
          <a:lstStyle/>
          <a:p>
            <a:r>
              <a:rPr lang="it-IT" sz="1200" dirty="0" smtClean="0">
                <a:solidFill>
                  <a:schemeClr val="bg1"/>
                </a:solidFill>
                <a:latin typeface="Verdana" pitchFamily="34" charset="0"/>
                <a:ea typeface="Verdana" pitchFamily="34" charset="0"/>
                <a:cs typeface="Verdana" pitchFamily="34" charset="0"/>
              </a:rPr>
              <a:t>Una compagnia per la vita</a:t>
            </a:r>
            <a:endParaRPr lang="it-IT" sz="1200"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5083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A0FE6A7-9806-4FF1-AEA7-C56B0907C501}" type="datetimeFigureOut">
              <a:rPr lang="fr-FR" smtClean="0"/>
              <a:pPr/>
              <a:t>13/10/2015</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E8161404-BB79-4034-A320-02D067D46FEF}" type="slidenum">
              <a:rPr lang="fr-FR" smtClean="0"/>
              <a:pPr/>
              <a:t>‹N›</a:t>
            </a:fld>
            <a:endParaRPr lang="fr-FR"/>
          </a:p>
        </p:txBody>
      </p:sp>
    </p:spTree>
    <p:extLst>
      <p:ext uri="{BB962C8B-B14F-4D97-AF65-F5344CB8AC3E}">
        <p14:creationId xmlns:p14="http://schemas.microsoft.com/office/powerpoint/2010/main" val="2794441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9"/>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A0FE6A7-9806-4FF1-AEA7-C56B0907C501}" type="datetimeFigureOut">
              <a:rPr lang="fr-FR" smtClean="0"/>
              <a:pPr/>
              <a:t>13/10/2015</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E8161404-BB79-4034-A320-02D067D46FEF}" type="slidenum">
              <a:rPr lang="fr-FR" smtClean="0"/>
              <a:pPr/>
              <a:t>‹N›</a:t>
            </a:fld>
            <a:endParaRPr lang="fr-FR"/>
          </a:p>
        </p:txBody>
      </p:sp>
    </p:spTree>
    <p:extLst>
      <p:ext uri="{BB962C8B-B14F-4D97-AF65-F5344CB8AC3E}">
        <p14:creationId xmlns:p14="http://schemas.microsoft.com/office/powerpoint/2010/main" val="854354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lvl1pPr algn="l">
              <a:defRPr sz="3600">
                <a:solidFill>
                  <a:schemeClr val="tx2"/>
                </a:solidFill>
                <a:latin typeface="Verdana" pitchFamily="34" charset="0"/>
                <a:ea typeface="Verdana" pitchFamily="34" charset="0"/>
                <a:cs typeface="Verdana" pitchFamily="34" charset="0"/>
              </a:defRPr>
            </a:lvl1pPr>
          </a:lstStyle>
          <a:p>
            <a:r>
              <a:rPr lang="it-IT" smtClean="0"/>
              <a:t>Fare clic per modificare lo stile del titolo</a:t>
            </a:r>
            <a:endParaRPr lang="it-IT" dirty="0"/>
          </a:p>
        </p:txBody>
      </p:sp>
      <p:sp>
        <p:nvSpPr>
          <p:cNvPr id="3" name="Segnaposto contenuto 2"/>
          <p:cNvSpPr>
            <a:spLocks noGrp="1"/>
          </p:cNvSpPr>
          <p:nvPr>
            <p:ph idx="1"/>
          </p:nvPr>
        </p:nvSpPr>
        <p:spPr/>
        <p:txBody>
          <a:bodyPr/>
          <a:lstStyle>
            <a:lvl1pPr>
              <a:defRPr sz="2400">
                <a:solidFill>
                  <a:schemeClr val="tx2"/>
                </a:solidFill>
                <a:latin typeface="Verdana" pitchFamily="34" charset="0"/>
                <a:ea typeface="Verdana" pitchFamily="34" charset="0"/>
                <a:cs typeface="Verdana" pitchFamily="34" charset="0"/>
              </a:defRPr>
            </a:lvl1pPr>
            <a:lvl2pPr>
              <a:defRPr sz="2000">
                <a:solidFill>
                  <a:schemeClr val="tx2"/>
                </a:solidFill>
                <a:latin typeface="Verdana" pitchFamily="34" charset="0"/>
                <a:ea typeface="Verdana" pitchFamily="34" charset="0"/>
                <a:cs typeface="Verdana" pitchFamily="34" charset="0"/>
              </a:defRPr>
            </a:lvl2pPr>
            <a:lvl3pPr>
              <a:defRPr sz="1800">
                <a:solidFill>
                  <a:schemeClr val="tx2"/>
                </a:solidFill>
                <a:latin typeface="Verdana" pitchFamily="34" charset="0"/>
                <a:ea typeface="Verdana" pitchFamily="34" charset="0"/>
                <a:cs typeface="Verdana" pitchFamily="34" charset="0"/>
              </a:defRPr>
            </a:lvl3pPr>
            <a:lvl4pPr>
              <a:defRPr sz="1600">
                <a:solidFill>
                  <a:schemeClr val="tx2"/>
                </a:solidFill>
                <a:latin typeface="Verdana" pitchFamily="34" charset="0"/>
                <a:ea typeface="Verdana" pitchFamily="34" charset="0"/>
                <a:cs typeface="Verdana" pitchFamily="34" charset="0"/>
              </a:defRPr>
            </a:lvl4pPr>
            <a:lvl5pPr>
              <a:defRPr sz="1400">
                <a:solidFill>
                  <a:schemeClr val="tx2"/>
                </a:solidFill>
                <a:latin typeface="Verdana" pitchFamily="34" charset="0"/>
                <a:ea typeface="Verdana" pitchFamily="34" charset="0"/>
                <a:cs typeface="Verdana" pitchFamily="34" charset="0"/>
              </a:defRPr>
            </a:lvl5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Rettangolo 6"/>
          <p:cNvSpPr/>
          <p:nvPr/>
        </p:nvSpPr>
        <p:spPr>
          <a:xfrm>
            <a:off x="0" y="6381328"/>
            <a:ext cx="6012160" cy="476672"/>
          </a:xfrm>
          <a:prstGeom prst="rect">
            <a:avLst/>
          </a:prstGeom>
          <a:solidFill>
            <a:srgbClr val="C50A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Segnaposto contenuto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20264" y="6410760"/>
            <a:ext cx="1882552" cy="402616"/>
          </a:xfrm>
          <a:prstGeom prst="rect">
            <a:avLst/>
          </a:prstGeom>
        </p:spPr>
      </p:pic>
      <p:sp>
        <p:nvSpPr>
          <p:cNvPr id="9" name="Rettangolo 8"/>
          <p:cNvSpPr/>
          <p:nvPr/>
        </p:nvSpPr>
        <p:spPr>
          <a:xfrm>
            <a:off x="8100392" y="6385120"/>
            <a:ext cx="1043608" cy="476672"/>
          </a:xfrm>
          <a:prstGeom prst="rect">
            <a:avLst/>
          </a:prstGeom>
          <a:solidFill>
            <a:srgbClr val="C50A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Segnaposto numero diapositiva 6"/>
          <p:cNvSpPr txBox="1">
            <a:spLocks/>
          </p:cNvSpPr>
          <p:nvPr/>
        </p:nvSpPr>
        <p:spPr>
          <a:xfrm>
            <a:off x="8244408" y="6440893"/>
            <a:ext cx="792088" cy="365125"/>
          </a:xfrm>
          <a:prstGeom prst="rect">
            <a:avLst/>
          </a:prstGeom>
        </p:spPr>
        <p:txBody>
          <a:bodyPr vert="horz" lIns="91440" tIns="45720" rIns="91440" bIns="45720" rtlCol="0" anchor="ctr"/>
          <a:lstStyle>
            <a:defPPr>
              <a:defRPr lang="it-IT"/>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sz="800" dirty="0" smtClean="0">
                <a:solidFill>
                  <a:schemeClr val="bg1"/>
                </a:solidFill>
                <a:latin typeface="Verdana" pitchFamily="34" charset="0"/>
                <a:ea typeface="Verdana" pitchFamily="34" charset="0"/>
                <a:cs typeface="Verdana" pitchFamily="34" charset="0"/>
              </a:rPr>
              <a:t>Pag. </a:t>
            </a:r>
            <a:fld id="{694A326B-EDEF-405F-A5A9-57B604A521A2}" type="slidenum">
              <a:rPr lang="it-IT" sz="800" smtClean="0">
                <a:solidFill>
                  <a:schemeClr val="bg1"/>
                </a:solidFill>
                <a:latin typeface="Verdana" pitchFamily="34" charset="0"/>
                <a:ea typeface="Verdana" pitchFamily="34" charset="0"/>
                <a:cs typeface="Verdana" pitchFamily="34" charset="0"/>
              </a:rPr>
              <a:pPr/>
              <a:t>‹N›</a:t>
            </a:fld>
            <a:endParaRPr lang="it-IT" sz="800" dirty="0">
              <a:solidFill>
                <a:schemeClr val="bg1"/>
              </a:solidFill>
              <a:latin typeface="Verdana" pitchFamily="34" charset="0"/>
              <a:ea typeface="Verdana" pitchFamily="34" charset="0"/>
              <a:cs typeface="Verdana" pitchFamily="34" charset="0"/>
            </a:endParaRPr>
          </a:p>
        </p:txBody>
      </p:sp>
      <p:sp>
        <p:nvSpPr>
          <p:cNvPr id="11" name="Rettangolo 10"/>
          <p:cNvSpPr/>
          <p:nvPr/>
        </p:nvSpPr>
        <p:spPr>
          <a:xfrm>
            <a:off x="1348" y="1426424"/>
            <a:ext cx="9142651" cy="44712"/>
          </a:xfrm>
          <a:prstGeom prst="rect">
            <a:avLst/>
          </a:prstGeom>
          <a:solidFill>
            <a:srgbClr val="C50A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CasellaDiTesto 11"/>
          <p:cNvSpPr txBox="1"/>
          <p:nvPr/>
        </p:nvSpPr>
        <p:spPr>
          <a:xfrm>
            <a:off x="124398" y="6482658"/>
            <a:ext cx="1882247" cy="246221"/>
          </a:xfrm>
          <a:prstGeom prst="rect">
            <a:avLst/>
          </a:prstGeom>
          <a:noFill/>
        </p:spPr>
        <p:txBody>
          <a:bodyPr wrap="none" rtlCol="0">
            <a:spAutoFit/>
          </a:bodyPr>
          <a:lstStyle/>
          <a:p>
            <a:r>
              <a:rPr lang="it-IT" sz="1000" dirty="0" smtClean="0">
                <a:solidFill>
                  <a:schemeClr val="bg1"/>
                </a:solidFill>
                <a:latin typeface="Verdana" pitchFamily="34" charset="0"/>
                <a:ea typeface="Verdana" pitchFamily="34" charset="0"/>
                <a:cs typeface="Verdana" pitchFamily="34" charset="0"/>
              </a:rPr>
              <a:t>Una compagnia per la vita</a:t>
            </a:r>
            <a:endParaRPr lang="it-IT" sz="1000"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246042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A0FE6A7-9806-4FF1-AEA7-C56B0907C501}" type="datetimeFigureOut">
              <a:rPr lang="fr-FR" smtClean="0"/>
              <a:pPr/>
              <a:t>13/10/2015</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E8161404-BB79-4034-A320-02D067D46FEF}" type="slidenum">
              <a:rPr lang="fr-FR" smtClean="0"/>
              <a:pPr/>
              <a:t>‹N›</a:t>
            </a:fld>
            <a:endParaRPr lang="fr-FR"/>
          </a:p>
        </p:txBody>
      </p:sp>
    </p:spTree>
    <p:extLst>
      <p:ext uri="{BB962C8B-B14F-4D97-AF65-F5344CB8AC3E}">
        <p14:creationId xmlns:p14="http://schemas.microsoft.com/office/powerpoint/2010/main" val="805729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A0FE6A7-9806-4FF1-AEA7-C56B0907C501}" type="datetimeFigureOut">
              <a:rPr lang="fr-FR" smtClean="0"/>
              <a:pPr/>
              <a:t>13/10/2015</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E8161404-BB79-4034-A320-02D067D46FEF}" type="slidenum">
              <a:rPr lang="fr-FR" smtClean="0"/>
              <a:pPr/>
              <a:t>‹N›</a:t>
            </a:fld>
            <a:endParaRPr lang="fr-FR"/>
          </a:p>
        </p:txBody>
      </p:sp>
    </p:spTree>
    <p:extLst>
      <p:ext uri="{BB962C8B-B14F-4D97-AF65-F5344CB8AC3E}">
        <p14:creationId xmlns:p14="http://schemas.microsoft.com/office/powerpoint/2010/main" val="1691123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A0FE6A7-9806-4FF1-AEA7-C56B0907C501}" type="datetimeFigureOut">
              <a:rPr lang="fr-FR" smtClean="0"/>
              <a:pPr/>
              <a:t>13/10/2015</a:t>
            </a:fld>
            <a:endParaRPr lang="fr-FR"/>
          </a:p>
        </p:txBody>
      </p:sp>
      <p:sp>
        <p:nvSpPr>
          <p:cNvPr id="8" name="Segnaposto piè di pagina 7"/>
          <p:cNvSpPr>
            <a:spLocks noGrp="1"/>
          </p:cNvSpPr>
          <p:nvPr>
            <p:ph type="ftr" sz="quarter" idx="11"/>
          </p:nvPr>
        </p:nvSpPr>
        <p:spPr/>
        <p:txBody>
          <a:bodyPr/>
          <a:lstStyle/>
          <a:p>
            <a:endParaRPr lang="fr-FR"/>
          </a:p>
        </p:txBody>
      </p:sp>
      <p:sp>
        <p:nvSpPr>
          <p:cNvPr id="9" name="Segnaposto numero diapositiva 8"/>
          <p:cNvSpPr>
            <a:spLocks noGrp="1"/>
          </p:cNvSpPr>
          <p:nvPr>
            <p:ph type="sldNum" sz="quarter" idx="12"/>
          </p:nvPr>
        </p:nvSpPr>
        <p:spPr/>
        <p:txBody>
          <a:bodyPr/>
          <a:lstStyle/>
          <a:p>
            <a:fld id="{E8161404-BB79-4034-A320-02D067D46FEF}" type="slidenum">
              <a:rPr lang="fr-FR" smtClean="0"/>
              <a:pPr/>
              <a:t>‹N›</a:t>
            </a:fld>
            <a:endParaRPr lang="fr-FR"/>
          </a:p>
        </p:txBody>
      </p:sp>
    </p:spTree>
    <p:extLst>
      <p:ext uri="{BB962C8B-B14F-4D97-AF65-F5344CB8AC3E}">
        <p14:creationId xmlns:p14="http://schemas.microsoft.com/office/powerpoint/2010/main" val="218854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A0FE6A7-9806-4FF1-AEA7-C56B0907C501}" type="datetimeFigureOut">
              <a:rPr lang="fr-FR" smtClean="0"/>
              <a:pPr/>
              <a:t>13/10/2015</a:t>
            </a:fld>
            <a:endParaRPr lang="fr-FR"/>
          </a:p>
        </p:txBody>
      </p:sp>
      <p:sp>
        <p:nvSpPr>
          <p:cNvPr id="4" name="Segnaposto piè di pagina 3"/>
          <p:cNvSpPr>
            <a:spLocks noGrp="1"/>
          </p:cNvSpPr>
          <p:nvPr>
            <p:ph type="ftr" sz="quarter" idx="11"/>
          </p:nvPr>
        </p:nvSpPr>
        <p:spPr/>
        <p:txBody>
          <a:bodyPr/>
          <a:lstStyle/>
          <a:p>
            <a:endParaRPr lang="fr-FR"/>
          </a:p>
        </p:txBody>
      </p:sp>
      <p:sp>
        <p:nvSpPr>
          <p:cNvPr id="5" name="Segnaposto numero diapositiva 4"/>
          <p:cNvSpPr>
            <a:spLocks noGrp="1"/>
          </p:cNvSpPr>
          <p:nvPr>
            <p:ph type="sldNum" sz="quarter" idx="12"/>
          </p:nvPr>
        </p:nvSpPr>
        <p:spPr/>
        <p:txBody>
          <a:bodyPr/>
          <a:lstStyle/>
          <a:p>
            <a:fld id="{E8161404-BB79-4034-A320-02D067D46FEF}" type="slidenum">
              <a:rPr lang="fr-FR" smtClean="0"/>
              <a:pPr/>
              <a:t>‹N›</a:t>
            </a:fld>
            <a:endParaRPr lang="fr-FR"/>
          </a:p>
        </p:txBody>
      </p:sp>
    </p:spTree>
    <p:extLst>
      <p:ext uri="{BB962C8B-B14F-4D97-AF65-F5344CB8AC3E}">
        <p14:creationId xmlns:p14="http://schemas.microsoft.com/office/powerpoint/2010/main" val="3177368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A0FE6A7-9806-4FF1-AEA7-C56B0907C501}" type="datetimeFigureOut">
              <a:rPr lang="fr-FR" smtClean="0"/>
              <a:pPr/>
              <a:t>13/10/2015</a:t>
            </a:fld>
            <a:endParaRPr lang="fr-FR"/>
          </a:p>
        </p:txBody>
      </p:sp>
      <p:sp>
        <p:nvSpPr>
          <p:cNvPr id="3" name="Segnaposto piè di pagina 2"/>
          <p:cNvSpPr>
            <a:spLocks noGrp="1"/>
          </p:cNvSpPr>
          <p:nvPr>
            <p:ph type="ftr" sz="quarter" idx="11"/>
          </p:nvPr>
        </p:nvSpPr>
        <p:spPr/>
        <p:txBody>
          <a:bodyPr/>
          <a:lstStyle/>
          <a:p>
            <a:endParaRPr lang="fr-FR"/>
          </a:p>
        </p:txBody>
      </p:sp>
      <p:sp>
        <p:nvSpPr>
          <p:cNvPr id="4" name="Segnaposto numero diapositiva 3"/>
          <p:cNvSpPr>
            <a:spLocks noGrp="1"/>
          </p:cNvSpPr>
          <p:nvPr>
            <p:ph type="sldNum" sz="quarter" idx="12"/>
          </p:nvPr>
        </p:nvSpPr>
        <p:spPr/>
        <p:txBody>
          <a:bodyPr/>
          <a:lstStyle/>
          <a:p>
            <a:fld id="{E8161404-BB79-4034-A320-02D067D46FEF}" type="slidenum">
              <a:rPr lang="fr-FR" smtClean="0"/>
              <a:pPr/>
              <a:t>‹N›</a:t>
            </a:fld>
            <a:endParaRPr lang="fr-FR"/>
          </a:p>
        </p:txBody>
      </p:sp>
    </p:spTree>
    <p:extLst>
      <p:ext uri="{BB962C8B-B14F-4D97-AF65-F5344CB8AC3E}">
        <p14:creationId xmlns:p14="http://schemas.microsoft.com/office/powerpoint/2010/main" val="983829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A0FE6A7-9806-4FF1-AEA7-C56B0907C501}" type="datetimeFigureOut">
              <a:rPr lang="fr-FR" smtClean="0"/>
              <a:pPr/>
              <a:t>13/10/2015</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E8161404-BB79-4034-A320-02D067D46FEF}" type="slidenum">
              <a:rPr lang="fr-FR" smtClean="0"/>
              <a:pPr/>
              <a:t>‹N›</a:t>
            </a:fld>
            <a:endParaRPr lang="fr-FR"/>
          </a:p>
        </p:txBody>
      </p:sp>
    </p:spTree>
    <p:extLst>
      <p:ext uri="{BB962C8B-B14F-4D97-AF65-F5344CB8AC3E}">
        <p14:creationId xmlns:p14="http://schemas.microsoft.com/office/powerpoint/2010/main" val="2156595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1"/>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it-IT"/>
          </a:p>
        </p:txBody>
      </p:sp>
      <p:sp>
        <p:nvSpPr>
          <p:cNvPr id="4" name="Segnaposto testo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A0FE6A7-9806-4FF1-AEA7-C56B0907C501}" type="datetimeFigureOut">
              <a:rPr lang="fr-FR" smtClean="0"/>
              <a:pPr/>
              <a:t>13/10/2015</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E8161404-BB79-4034-A320-02D067D46FEF}" type="slidenum">
              <a:rPr lang="fr-FR" smtClean="0"/>
              <a:pPr/>
              <a:t>‹N›</a:t>
            </a:fld>
            <a:endParaRPr lang="fr-FR"/>
          </a:p>
        </p:txBody>
      </p:sp>
    </p:spTree>
    <p:extLst>
      <p:ext uri="{BB962C8B-B14F-4D97-AF65-F5344CB8AC3E}">
        <p14:creationId xmlns:p14="http://schemas.microsoft.com/office/powerpoint/2010/main" val="166001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dirty="0" smtClean="0"/>
              <a:t>Fare clic per modificare lo stile del titolo</a:t>
            </a:r>
            <a:endParaRPr lang="it-IT" dirty="0"/>
          </a:p>
        </p:txBody>
      </p:sp>
      <p:sp>
        <p:nvSpPr>
          <p:cNvPr id="3" name="Segnaposto testo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000">
                <a:solidFill>
                  <a:schemeClr val="tx1">
                    <a:tint val="75000"/>
                  </a:schemeClr>
                </a:solidFill>
                <a:latin typeface="Verdana" pitchFamily="34" charset="0"/>
                <a:ea typeface="Verdana" pitchFamily="34" charset="0"/>
                <a:cs typeface="Verdana" pitchFamily="34" charset="0"/>
              </a:defRPr>
            </a:lvl1pPr>
          </a:lstStyle>
          <a:p>
            <a:fld id="{CA0FE6A7-9806-4FF1-AEA7-C56B0907C501}" type="datetimeFigureOut">
              <a:rPr lang="fr-FR" smtClean="0"/>
              <a:pPr/>
              <a:t>13/10/2015</a:t>
            </a:fld>
            <a:endParaRPr lang="fr-FR"/>
          </a:p>
        </p:txBody>
      </p:sp>
      <p:sp>
        <p:nvSpPr>
          <p:cNvPr id="5" name="Segnaposto piè di pagina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000">
                <a:solidFill>
                  <a:schemeClr val="tx1">
                    <a:tint val="75000"/>
                  </a:schemeClr>
                </a:solidFill>
                <a:latin typeface="Verdana" pitchFamily="34" charset="0"/>
                <a:ea typeface="Verdana" pitchFamily="34" charset="0"/>
                <a:cs typeface="Verdana" pitchFamily="34" charset="0"/>
              </a:defRPr>
            </a:lvl1pPr>
          </a:lstStyle>
          <a:p>
            <a:endParaRPr lang="fr-FR"/>
          </a:p>
        </p:txBody>
      </p:sp>
      <p:sp>
        <p:nvSpPr>
          <p:cNvPr id="6" name="Segnaposto numero diapositiva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000">
                <a:solidFill>
                  <a:schemeClr val="tx1">
                    <a:tint val="75000"/>
                  </a:schemeClr>
                </a:solidFill>
                <a:latin typeface="Verdana" pitchFamily="34" charset="0"/>
                <a:ea typeface="Verdana" pitchFamily="34" charset="0"/>
                <a:cs typeface="Verdana" pitchFamily="34" charset="0"/>
              </a:defRPr>
            </a:lvl1pPr>
          </a:lstStyle>
          <a:p>
            <a:fld id="{E8161404-BB79-4034-A320-02D067D46FEF}" type="slidenum">
              <a:rPr lang="fr-FR" smtClean="0"/>
              <a:pPr/>
              <a:t>‹N›</a:t>
            </a:fld>
            <a:endParaRPr lang="fr-FR"/>
          </a:p>
        </p:txBody>
      </p:sp>
    </p:spTree>
    <p:extLst>
      <p:ext uri="{BB962C8B-B14F-4D97-AF65-F5344CB8AC3E}">
        <p14:creationId xmlns:p14="http://schemas.microsoft.com/office/powerpoint/2010/main" val="97061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mailto:d.distefano@afi-esc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03648" y="3140968"/>
            <a:ext cx="7054552" cy="1470025"/>
          </a:xfrm>
        </p:spPr>
        <p:txBody>
          <a:bodyPr>
            <a:normAutofit fontScale="90000"/>
          </a:bodyPr>
          <a:lstStyle/>
          <a:p>
            <a:r>
              <a:rPr lang="fr-FR" dirty="0" err="1" smtClean="0">
                <a:solidFill>
                  <a:schemeClr val="tx2"/>
                </a:solidFill>
              </a:rPr>
              <a:t>Polizza</a:t>
            </a:r>
            <a:r>
              <a:rPr lang="fr-FR" dirty="0" smtClean="0">
                <a:solidFill>
                  <a:schemeClr val="tx2"/>
                </a:solidFill>
              </a:rPr>
              <a:t> </a:t>
            </a:r>
            <a:r>
              <a:rPr lang="fr-FR" dirty="0" err="1" smtClean="0">
                <a:solidFill>
                  <a:schemeClr val="tx2"/>
                </a:solidFill>
              </a:rPr>
              <a:t>temporanea</a:t>
            </a:r>
            <a:r>
              <a:rPr lang="fr-FR" dirty="0" smtClean="0">
                <a:solidFill>
                  <a:schemeClr val="tx2"/>
                </a:solidFill>
              </a:rPr>
              <a:t> </a:t>
            </a:r>
            <a:r>
              <a:rPr lang="fr-FR" dirty="0" err="1" smtClean="0">
                <a:solidFill>
                  <a:schemeClr val="tx2"/>
                </a:solidFill>
              </a:rPr>
              <a:t>caso</a:t>
            </a:r>
            <a:r>
              <a:rPr lang="fr-FR" dirty="0" smtClean="0">
                <a:solidFill>
                  <a:schemeClr val="tx2"/>
                </a:solidFill>
              </a:rPr>
              <a:t> morte a capitale </a:t>
            </a:r>
            <a:r>
              <a:rPr lang="fr-FR" dirty="0" err="1" smtClean="0">
                <a:solidFill>
                  <a:schemeClr val="tx2"/>
                </a:solidFill>
              </a:rPr>
              <a:t>costante</a:t>
            </a:r>
            <a:r>
              <a:rPr lang="fr-FR" dirty="0" smtClean="0">
                <a:solidFill>
                  <a:schemeClr val="tx2"/>
                </a:solidFill>
              </a:rPr>
              <a:t/>
            </a:r>
            <a:br>
              <a:rPr lang="fr-FR" dirty="0" smtClean="0">
                <a:solidFill>
                  <a:schemeClr val="tx2"/>
                </a:solidFill>
              </a:rPr>
            </a:br>
            <a:r>
              <a:rPr lang="fr-FR" dirty="0" smtClean="0">
                <a:solidFill>
                  <a:schemeClr val="tx2"/>
                </a:solidFill>
              </a:rPr>
              <a:t/>
            </a:r>
            <a:br>
              <a:rPr lang="fr-FR" dirty="0" smtClean="0">
                <a:solidFill>
                  <a:schemeClr val="tx2"/>
                </a:solidFill>
              </a:rPr>
            </a:br>
            <a:r>
              <a:rPr lang="fr-FR" b="1" dirty="0" smtClean="0">
                <a:solidFill>
                  <a:schemeClr val="tx2"/>
                </a:solidFill>
              </a:rPr>
              <a:t>VITRUVIO</a:t>
            </a:r>
            <a:endParaRPr lang="fr-FR" b="1" dirty="0">
              <a:solidFill>
                <a:schemeClr val="tx2"/>
              </a:solidFill>
            </a:endParaRPr>
          </a:p>
        </p:txBody>
      </p:sp>
    </p:spTree>
    <p:extLst>
      <p:ext uri="{BB962C8B-B14F-4D97-AF65-F5344CB8AC3E}">
        <p14:creationId xmlns:p14="http://schemas.microsoft.com/office/powerpoint/2010/main" val="346257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Museo 500" pitchFamily="50" charset="0"/>
              </a:rPr>
              <a:t>Vitruvio</a:t>
            </a:r>
            <a:endParaRPr lang="fr-FR" dirty="0">
              <a:latin typeface="Museo 500" pitchFamily="50" charset="0"/>
            </a:endParaRPr>
          </a:p>
        </p:txBody>
      </p:sp>
      <p:sp>
        <p:nvSpPr>
          <p:cNvPr id="3" name="Segnaposto contenuto 2"/>
          <p:cNvSpPr>
            <a:spLocks noGrp="1"/>
          </p:cNvSpPr>
          <p:nvPr>
            <p:ph idx="1"/>
          </p:nvPr>
        </p:nvSpPr>
        <p:spPr/>
        <p:txBody>
          <a:bodyPr>
            <a:normAutofit/>
          </a:bodyPr>
          <a:lstStyle/>
          <a:p>
            <a:pPr marL="0" indent="0">
              <a:lnSpc>
                <a:spcPct val="150000"/>
              </a:lnSpc>
              <a:buNone/>
            </a:pPr>
            <a:r>
              <a:rPr lang="fr-FR" sz="1300" b="1" dirty="0" err="1" smtClean="0"/>
              <a:t>Caratteristiche</a:t>
            </a:r>
            <a:r>
              <a:rPr lang="fr-FR" sz="1300" b="1" dirty="0" smtClean="0"/>
              <a:t> </a:t>
            </a:r>
            <a:r>
              <a:rPr lang="fr-FR" sz="1300" b="1" dirty="0" err="1" smtClean="0"/>
              <a:t>principali</a:t>
            </a:r>
            <a:r>
              <a:rPr lang="fr-FR" sz="1300" b="1" dirty="0" smtClean="0"/>
              <a:t>:</a:t>
            </a:r>
          </a:p>
          <a:p>
            <a:pPr>
              <a:lnSpc>
                <a:spcPct val="150000"/>
              </a:lnSpc>
            </a:pPr>
            <a:r>
              <a:rPr lang="fr-FR" sz="1300" dirty="0" err="1" smtClean="0"/>
              <a:t>Tassi</a:t>
            </a:r>
            <a:r>
              <a:rPr lang="fr-FR" sz="1300" dirty="0" smtClean="0"/>
              <a:t> </a:t>
            </a:r>
            <a:r>
              <a:rPr lang="fr-FR" sz="1300" dirty="0" err="1" smtClean="0"/>
              <a:t>tra</a:t>
            </a:r>
            <a:r>
              <a:rPr lang="fr-FR" sz="1300" dirty="0" smtClean="0"/>
              <a:t> i più </a:t>
            </a:r>
            <a:r>
              <a:rPr lang="fr-FR" sz="1300" dirty="0" err="1" smtClean="0"/>
              <a:t>competitivi</a:t>
            </a:r>
            <a:r>
              <a:rPr lang="fr-FR" sz="1300" dirty="0" smtClean="0"/>
              <a:t> </a:t>
            </a:r>
            <a:r>
              <a:rPr lang="fr-FR" sz="1300" dirty="0" err="1" smtClean="0"/>
              <a:t>del</a:t>
            </a:r>
            <a:r>
              <a:rPr lang="fr-FR" sz="1300" dirty="0" smtClean="0"/>
              <a:t> </a:t>
            </a:r>
            <a:r>
              <a:rPr lang="fr-FR" sz="1300" dirty="0" err="1" smtClean="0"/>
              <a:t>mercato</a:t>
            </a:r>
            <a:endParaRPr lang="fr-FR" sz="1300" dirty="0" smtClean="0"/>
          </a:p>
          <a:p>
            <a:pPr>
              <a:lnSpc>
                <a:spcPct val="150000"/>
              </a:lnSpc>
            </a:pPr>
            <a:r>
              <a:rPr lang="fr-FR" sz="1300" dirty="0" err="1" smtClean="0"/>
              <a:t>Commissioni</a:t>
            </a:r>
            <a:r>
              <a:rPr lang="fr-FR" sz="1300" dirty="0" smtClean="0"/>
              <a:t> </a:t>
            </a:r>
            <a:r>
              <a:rPr lang="fr-FR" sz="1300" dirty="0" err="1" smtClean="0"/>
              <a:t>riconosciute</a:t>
            </a:r>
            <a:r>
              <a:rPr lang="fr-FR" sz="1300" dirty="0" smtClean="0"/>
              <a:t> in modo </a:t>
            </a:r>
            <a:r>
              <a:rPr lang="fr-FR" sz="1300" dirty="0" err="1" smtClean="0"/>
              <a:t>ricorrente</a:t>
            </a:r>
            <a:r>
              <a:rPr lang="fr-FR" sz="1300" dirty="0" smtClean="0"/>
              <a:t> e « flat » per </a:t>
            </a:r>
            <a:r>
              <a:rPr lang="fr-FR" sz="1300" dirty="0" err="1" smtClean="0"/>
              <a:t>ogni</a:t>
            </a:r>
            <a:r>
              <a:rPr lang="fr-FR" sz="1300" dirty="0" smtClean="0"/>
              <a:t> </a:t>
            </a:r>
            <a:r>
              <a:rPr lang="fr-FR" sz="1300" dirty="0" err="1" smtClean="0"/>
              <a:t>premio</a:t>
            </a:r>
            <a:r>
              <a:rPr lang="fr-FR" sz="1300" dirty="0" smtClean="0"/>
              <a:t> </a:t>
            </a:r>
            <a:r>
              <a:rPr lang="fr-FR" sz="1300" dirty="0" err="1" smtClean="0"/>
              <a:t>incassato</a:t>
            </a:r>
            <a:r>
              <a:rPr lang="fr-FR" sz="1300" dirty="0" smtClean="0"/>
              <a:t> per tutta la </a:t>
            </a:r>
            <a:r>
              <a:rPr lang="fr-FR" sz="1300" dirty="0" err="1" smtClean="0"/>
              <a:t>durata</a:t>
            </a:r>
            <a:r>
              <a:rPr lang="fr-FR" sz="1300" dirty="0" smtClean="0"/>
              <a:t> </a:t>
            </a:r>
            <a:r>
              <a:rPr lang="fr-FR" sz="1300" dirty="0" err="1" smtClean="0"/>
              <a:t>del</a:t>
            </a:r>
            <a:r>
              <a:rPr lang="fr-FR" sz="1300" dirty="0" smtClean="0"/>
              <a:t> </a:t>
            </a:r>
            <a:r>
              <a:rPr lang="fr-FR" sz="1300" dirty="0" err="1" smtClean="0"/>
              <a:t>contratto</a:t>
            </a:r>
            <a:r>
              <a:rPr lang="fr-FR" sz="1300" dirty="0" smtClean="0"/>
              <a:t> (no </a:t>
            </a:r>
            <a:r>
              <a:rPr lang="fr-FR" sz="1300" dirty="0" err="1" smtClean="0"/>
              <a:t>pre-conto</a:t>
            </a:r>
            <a:r>
              <a:rPr lang="fr-FR" sz="1300" dirty="0" smtClean="0"/>
              <a:t>)</a:t>
            </a:r>
          </a:p>
          <a:p>
            <a:pPr>
              <a:lnSpc>
                <a:spcPct val="150000"/>
              </a:lnSpc>
            </a:pPr>
            <a:r>
              <a:rPr lang="fr-FR" sz="1300" dirty="0" err="1" smtClean="0"/>
              <a:t>Possibilità</a:t>
            </a:r>
            <a:r>
              <a:rPr lang="fr-FR" sz="1300" dirty="0" smtClean="0"/>
              <a:t> di </a:t>
            </a:r>
            <a:r>
              <a:rPr lang="fr-FR" sz="1300" dirty="0" err="1" smtClean="0"/>
              <a:t>aggiungere</a:t>
            </a:r>
            <a:r>
              <a:rPr lang="fr-FR" sz="1300" dirty="0" smtClean="0"/>
              <a:t> </a:t>
            </a:r>
            <a:r>
              <a:rPr lang="fr-FR" sz="1300" dirty="0" err="1" smtClean="0"/>
              <a:t>garanzie</a:t>
            </a:r>
            <a:r>
              <a:rPr lang="fr-FR" sz="1300" dirty="0" smtClean="0"/>
              <a:t> </a:t>
            </a:r>
            <a:r>
              <a:rPr lang="fr-FR" sz="1300" dirty="0" err="1" smtClean="0"/>
              <a:t>complementari</a:t>
            </a:r>
            <a:r>
              <a:rPr lang="fr-FR" sz="1300" dirty="0" smtClean="0"/>
              <a:t> a </a:t>
            </a:r>
            <a:r>
              <a:rPr lang="fr-FR" sz="1300" dirty="0" err="1" smtClean="0"/>
              <a:t>discrezione</a:t>
            </a:r>
            <a:r>
              <a:rPr lang="fr-FR" sz="1300" dirty="0" smtClean="0"/>
              <a:t> </a:t>
            </a:r>
            <a:r>
              <a:rPr lang="fr-FR" sz="1300" dirty="0" err="1" smtClean="0"/>
              <a:t>del</a:t>
            </a:r>
            <a:r>
              <a:rPr lang="fr-FR" sz="1300" dirty="0" smtClean="0"/>
              <a:t> cliente (ITP e/o DAC </a:t>
            </a:r>
            <a:r>
              <a:rPr lang="fr-FR" sz="1300" dirty="0" err="1" smtClean="0"/>
              <a:t>complementare</a:t>
            </a:r>
            <a:r>
              <a:rPr lang="fr-FR" sz="1300" dirty="0" smtClean="0"/>
              <a:t> </a:t>
            </a:r>
            <a:r>
              <a:rPr lang="fr-FR" sz="1300" dirty="0" err="1" smtClean="0"/>
              <a:t>infortuni</a:t>
            </a:r>
            <a:r>
              <a:rPr lang="fr-FR" sz="1300" dirty="0" smtClean="0"/>
              <a:t>)</a:t>
            </a:r>
          </a:p>
          <a:p>
            <a:pPr>
              <a:lnSpc>
                <a:spcPct val="150000"/>
              </a:lnSpc>
            </a:pPr>
            <a:r>
              <a:rPr lang="fr-FR" sz="1300" dirty="0" err="1" smtClean="0"/>
              <a:t>Durata</a:t>
            </a:r>
            <a:r>
              <a:rPr lang="fr-FR" sz="1300" dirty="0" smtClean="0"/>
              <a:t> da 1 a 30 </a:t>
            </a:r>
            <a:r>
              <a:rPr lang="fr-FR" sz="1300" dirty="0" err="1" smtClean="0"/>
              <a:t>anni</a:t>
            </a:r>
            <a:endParaRPr lang="fr-FR" sz="1300" dirty="0" smtClean="0"/>
          </a:p>
          <a:p>
            <a:pPr>
              <a:lnSpc>
                <a:spcPct val="150000"/>
              </a:lnSpc>
            </a:pPr>
            <a:r>
              <a:rPr lang="fr-FR" sz="1300" dirty="0" err="1"/>
              <a:t>Possibilità</a:t>
            </a:r>
            <a:r>
              <a:rPr lang="fr-FR" sz="1300" dirty="0"/>
              <a:t> di </a:t>
            </a:r>
            <a:r>
              <a:rPr lang="fr-FR" sz="1300" dirty="0" err="1"/>
              <a:t>premio</a:t>
            </a:r>
            <a:r>
              <a:rPr lang="fr-FR" sz="1300" dirty="0"/>
              <a:t> </a:t>
            </a:r>
            <a:r>
              <a:rPr lang="fr-FR" sz="1300" dirty="0" err="1"/>
              <a:t>unico</a:t>
            </a:r>
            <a:r>
              <a:rPr lang="fr-FR" sz="1300" dirty="0"/>
              <a:t> o </a:t>
            </a:r>
            <a:r>
              <a:rPr lang="fr-FR" sz="1300" dirty="0" err="1" smtClean="0"/>
              <a:t>periodico</a:t>
            </a:r>
            <a:r>
              <a:rPr lang="fr-FR" sz="1300" dirty="0" smtClean="0"/>
              <a:t> (</a:t>
            </a:r>
            <a:r>
              <a:rPr lang="fr-FR" sz="1300" dirty="0" err="1" smtClean="0"/>
              <a:t>fisso</a:t>
            </a:r>
            <a:r>
              <a:rPr lang="fr-FR" sz="1300" dirty="0" smtClean="0"/>
              <a:t> o </a:t>
            </a:r>
            <a:r>
              <a:rPr lang="fr-FR" sz="1300" dirty="0" err="1" smtClean="0"/>
              <a:t>variabile</a:t>
            </a:r>
            <a:r>
              <a:rPr lang="fr-FR" sz="1300" dirty="0" smtClean="0"/>
              <a:t>), </a:t>
            </a:r>
            <a:r>
              <a:rPr lang="fr-FR" sz="1300" dirty="0" err="1"/>
              <a:t>frazionabile</a:t>
            </a:r>
            <a:r>
              <a:rPr lang="fr-FR" sz="1300" dirty="0"/>
              <a:t> </a:t>
            </a:r>
            <a:r>
              <a:rPr lang="fr-FR" sz="1300" dirty="0" err="1"/>
              <a:t>mensilmente</a:t>
            </a:r>
            <a:r>
              <a:rPr lang="fr-FR" sz="1300" dirty="0"/>
              <a:t> </a:t>
            </a:r>
            <a:r>
              <a:rPr lang="fr-FR" sz="1300" dirty="0" err="1"/>
              <a:t>senza</a:t>
            </a:r>
            <a:r>
              <a:rPr lang="fr-FR" sz="1300" dirty="0"/>
              <a:t> </a:t>
            </a:r>
            <a:r>
              <a:rPr lang="fr-FR" sz="1300" dirty="0" err="1"/>
              <a:t>oneri</a:t>
            </a:r>
            <a:endParaRPr lang="fr-FR" sz="1300" dirty="0"/>
          </a:p>
          <a:p>
            <a:pPr marL="0" indent="0">
              <a:lnSpc>
                <a:spcPct val="150000"/>
              </a:lnSpc>
              <a:buNone/>
            </a:pPr>
            <a:r>
              <a:rPr lang="fr-FR" sz="1300" b="1" dirty="0" err="1" smtClean="0"/>
              <a:t>Garanzie</a:t>
            </a:r>
            <a:r>
              <a:rPr lang="fr-FR" sz="1300" b="1" dirty="0" smtClean="0"/>
              <a:t>:</a:t>
            </a:r>
          </a:p>
          <a:p>
            <a:pPr>
              <a:lnSpc>
                <a:spcPct val="150000"/>
              </a:lnSpc>
            </a:pPr>
            <a:r>
              <a:rPr lang="fr-FR" sz="1300" dirty="0" err="1" smtClean="0"/>
              <a:t>Liquidazione</a:t>
            </a:r>
            <a:r>
              <a:rPr lang="fr-FR" sz="1300" dirty="0" smtClean="0"/>
              <a:t> </a:t>
            </a:r>
            <a:r>
              <a:rPr lang="fr-FR" sz="1300" dirty="0" err="1" smtClean="0"/>
              <a:t>dell’intero</a:t>
            </a:r>
            <a:r>
              <a:rPr lang="fr-FR" sz="1300" dirty="0" smtClean="0"/>
              <a:t> capitale </a:t>
            </a:r>
            <a:r>
              <a:rPr lang="fr-FR" sz="1300" dirty="0" err="1" smtClean="0"/>
              <a:t>assicurato</a:t>
            </a:r>
            <a:r>
              <a:rPr lang="fr-FR" sz="1300" dirty="0" smtClean="0"/>
              <a:t> in </a:t>
            </a:r>
            <a:r>
              <a:rPr lang="fr-FR" sz="1300" dirty="0" err="1" smtClean="0"/>
              <a:t>caso</a:t>
            </a:r>
            <a:r>
              <a:rPr lang="fr-FR" sz="1300" dirty="0" smtClean="0"/>
              <a:t> di </a:t>
            </a:r>
            <a:r>
              <a:rPr lang="fr-FR" sz="1300" dirty="0" err="1" smtClean="0"/>
              <a:t>decesso</a:t>
            </a:r>
            <a:r>
              <a:rPr lang="fr-FR" sz="1300" dirty="0" smtClean="0"/>
              <a:t> o </a:t>
            </a:r>
            <a:r>
              <a:rPr lang="fr-FR" sz="1300" dirty="0" err="1" smtClean="0"/>
              <a:t>invalidità</a:t>
            </a:r>
            <a:r>
              <a:rPr lang="fr-FR" sz="1300" dirty="0" smtClean="0"/>
              <a:t> totale permanente</a:t>
            </a:r>
          </a:p>
          <a:p>
            <a:pPr>
              <a:lnSpc>
                <a:spcPct val="150000"/>
              </a:lnSpc>
            </a:pPr>
            <a:r>
              <a:rPr lang="fr-FR" sz="1300" dirty="0" err="1" smtClean="0"/>
              <a:t>Liquidazione</a:t>
            </a:r>
            <a:r>
              <a:rPr lang="fr-FR" sz="1300" dirty="0" smtClean="0"/>
              <a:t> </a:t>
            </a:r>
            <a:r>
              <a:rPr lang="fr-FR" sz="1300" dirty="0" err="1" smtClean="0"/>
              <a:t>del</a:t>
            </a:r>
            <a:r>
              <a:rPr lang="fr-FR" sz="1300" dirty="0" smtClean="0"/>
              <a:t> </a:t>
            </a:r>
            <a:r>
              <a:rPr lang="fr-FR" sz="1300" dirty="0" err="1" smtClean="0"/>
              <a:t>doppio</a:t>
            </a:r>
            <a:r>
              <a:rPr lang="fr-FR" sz="1300" dirty="0" smtClean="0"/>
              <a:t> o </a:t>
            </a:r>
            <a:r>
              <a:rPr lang="fr-FR" sz="1300" dirty="0" err="1" smtClean="0"/>
              <a:t>del</a:t>
            </a:r>
            <a:r>
              <a:rPr lang="fr-FR" sz="1300" dirty="0" smtClean="0"/>
              <a:t> </a:t>
            </a:r>
            <a:r>
              <a:rPr lang="fr-FR" sz="1300" dirty="0" err="1" smtClean="0"/>
              <a:t>triplo</a:t>
            </a:r>
            <a:r>
              <a:rPr lang="fr-FR" sz="1300" dirty="0" smtClean="0"/>
              <a:t> </a:t>
            </a:r>
            <a:r>
              <a:rPr lang="fr-FR" sz="1300" dirty="0" err="1" smtClean="0"/>
              <a:t>del</a:t>
            </a:r>
            <a:r>
              <a:rPr lang="fr-FR" sz="1300" dirty="0" smtClean="0"/>
              <a:t> capitale </a:t>
            </a:r>
            <a:r>
              <a:rPr lang="fr-FR" sz="1300" dirty="0" err="1" smtClean="0"/>
              <a:t>assicurato</a:t>
            </a:r>
            <a:r>
              <a:rPr lang="fr-FR" sz="1300" dirty="0" smtClean="0"/>
              <a:t> in </a:t>
            </a:r>
            <a:r>
              <a:rPr lang="fr-FR" sz="1300" dirty="0" err="1" smtClean="0"/>
              <a:t>caso</a:t>
            </a:r>
            <a:r>
              <a:rPr lang="fr-FR" sz="1300" dirty="0" smtClean="0"/>
              <a:t> di </a:t>
            </a:r>
            <a:r>
              <a:rPr lang="fr-FR" sz="1300" dirty="0" err="1" smtClean="0"/>
              <a:t>decesso</a:t>
            </a:r>
            <a:r>
              <a:rPr lang="fr-FR" sz="1300" dirty="0" smtClean="0"/>
              <a:t> per </a:t>
            </a:r>
            <a:r>
              <a:rPr lang="fr-FR" sz="1300" dirty="0" err="1" smtClean="0"/>
              <a:t>infortunio</a:t>
            </a:r>
            <a:r>
              <a:rPr lang="fr-FR" sz="1300" dirty="0" smtClean="0"/>
              <a:t> o </a:t>
            </a:r>
            <a:r>
              <a:rPr lang="fr-FR" sz="1300" dirty="0" err="1" smtClean="0"/>
              <a:t>decesso</a:t>
            </a:r>
            <a:r>
              <a:rPr lang="fr-FR" sz="1300" dirty="0" smtClean="0"/>
              <a:t> per incidente </a:t>
            </a:r>
            <a:r>
              <a:rPr lang="fr-FR" sz="1300" dirty="0" err="1" smtClean="0"/>
              <a:t>stradale</a:t>
            </a:r>
            <a:endParaRPr lang="fr-FR" sz="1300" dirty="0"/>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6585" y="82332"/>
            <a:ext cx="1707637" cy="1257225"/>
          </a:xfrm>
          <a:prstGeom prst="rect">
            <a:avLst/>
          </a:prstGeom>
        </p:spPr>
      </p:pic>
    </p:spTree>
    <p:extLst>
      <p:ext uri="{BB962C8B-B14F-4D97-AF65-F5344CB8AC3E}">
        <p14:creationId xmlns:p14="http://schemas.microsoft.com/office/powerpoint/2010/main" val="2681166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dirty="0" err="1" smtClean="0">
                <a:latin typeface="Museo 500" pitchFamily="50" charset="0"/>
              </a:rPr>
              <a:t>Vitruvio</a:t>
            </a:r>
            <a:r>
              <a:rPr lang="fr-FR" dirty="0" smtClean="0">
                <a:latin typeface="Museo 500" pitchFamily="50" charset="0"/>
              </a:rPr>
              <a:t> – TCM a capitale </a:t>
            </a:r>
            <a:r>
              <a:rPr lang="fr-FR" dirty="0" err="1" smtClean="0">
                <a:latin typeface="Museo 500" pitchFamily="50" charset="0"/>
              </a:rPr>
              <a:t>costante</a:t>
            </a:r>
            <a:endParaRPr lang="fr-FR" dirty="0">
              <a:latin typeface="Museo 500" pitchFamily="50" charset="0"/>
            </a:endParaRPr>
          </a:p>
        </p:txBody>
      </p:sp>
      <p:sp>
        <p:nvSpPr>
          <p:cNvPr id="3" name="Segnaposto contenuto 2"/>
          <p:cNvSpPr>
            <a:spLocks noGrp="1"/>
          </p:cNvSpPr>
          <p:nvPr>
            <p:ph idx="1"/>
          </p:nvPr>
        </p:nvSpPr>
        <p:spPr/>
        <p:txBody>
          <a:bodyPr>
            <a:normAutofit/>
          </a:bodyPr>
          <a:lstStyle/>
          <a:p>
            <a:pPr marL="0" indent="0">
              <a:lnSpc>
                <a:spcPct val="150000"/>
              </a:lnSpc>
              <a:buNone/>
            </a:pPr>
            <a:r>
              <a:rPr lang="it-IT" sz="1300" b="1" dirty="0" smtClean="0"/>
              <a:t>A chi proporre Vitruvio?</a:t>
            </a:r>
          </a:p>
          <a:p>
            <a:pPr>
              <a:lnSpc>
                <a:spcPct val="150000"/>
              </a:lnSpc>
              <a:buFontTx/>
              <a:buChar char="-"/>
            </a:pPr>
            <a:r>
              <a:rPr lang="it-IT" sz="1300" dirty="0" smtClean="0"/>
              <a:t>Cliente </a:t>
            </a:r>
            <a:r>
              <a:rPr lang="it-IT" sz="1300" dirty="0" err="1" smtClean="0"/>
              <a:t>key</a:t>
            </a:r>
            <a:r>
              <a:rPr lang="it-IT" sz="1300" dirty="0" smtClean="0"/>
              <a:t> man aziendale: Vitruvio permette all’azienda di contrarre la polizza portandola in deduzione fiscale assicurando per esempio amministratori, manager, dirigenti ecc..;</a:t>
            </a:r>
          </a:p>
          <a:p>
            <a:pPr>
              <a:lnSpc>
                <a:spcPct val="150000"/>
              </a:lnSpc>
              <a:buFontTx/>
              <a:buChar char="-"/>
            </a:pPr>
            <a:r>
              <a:rPr lang="it-IT" sz="1300" dirty="0" smtClean="0"/>
              <a:t>Cliente libero professionista: Vitruvio permette al professionista di contrarre la polizza come Partita Iva, ideale per chi vuole tutelare l’integrità della propria attività professionale usufruendo della deducibilità fiscale;</a:t>
            </a:r>
          </a:p>
          <a:p>
            <a:pPr>
              <a:lnSpc>
                <a:spcPct val="150000"/>
              </a:lnSpc>
              <a:buFontTx/>
              <a:buChar char="-"/>
            </a:pPr>
            <a:r>
              <a:rPr lang="it-IT" sz="1300" dirty="0" smtClean="0"/>
              <a:t>Cliente che desidera tutelare i propri cari contro i disagi economici derivanti da una morte prematura del portatore di reddito principale;</a:t>
            </a:r>
          </a:p>
          <a:p>
            <a:pPr>
              <a:lnSpc>
                <a:spcPct val="150000"/>
              </a:lnSpc>
              <a:buFontTx/>
              <a:buChar char="-"/>
            </a:pPr>
            <a:r>
              <a:rPr lang="it-IT" sz="1300" dirty="0" smtClean="0"/>
              <a:t>Partner che desidera collocare, mediante convenzioni o accordi, una copertura TCM con dei tassi tra i più bassi del mercato italiano;</a:t>
            </a:r>
          </a:p>
          <a:p>
            <a:pPr>
              <a:lnSpc>
                <a:spcPct val="150000"/>
              </a:lnSpc>
              <a:buFontTx/>
              <a:buChar char="-"/>
            </a:pPr>
            <a:r>
              <a:rPr lang="it-IT" sz="1300" dirty="0" smtClean="0"/>
              <a:t>Partner che desidera sfruttare l’opportunità rappresentata dal piano di remunerazione costante per tutta la durata della polizza (aspetto vantaggioso sia in prima emissione, ma anche per azioni di rinnovo del portafoglio).</a:t>
            </a:r>
            <a:endParaRPr lang="it-IT" sz="1300" dirty="0"/>
          </a:p>
        </p:txBody>
      </p:sp>
    </p:spTree>
    <p:extLst>
      <p:ext uri="{BB962C8B-B14F-4D97-AF65-F5344CB8AC3E}">
        <p14:creationId xmlns:p14="http://schemas.microsoft.com/office/powerpoint/2010/main" val="370912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dirty="0" err="1" smtClean="0">
                <a:latin typeface="Museo 500" pitchFamily="50" charset="0"/>
              </a:rPr>
              <a:t>Vitruvio</a:t>
            </a:r>
            <a:r>
              <a:rPr lang="fr-FR" dirty="0" smtClean="0">
                <a:latin typeface="Museo 500" pitchFamily="50" charset="0"/>
              </a:rPr>
              <a:t> – </a:t>
            </a:r>
            <a:r>
              <a:rPr lang="fr-FR" dirty="0" err="1" smtClean="0">
                <a:latin typeface="Museo 500" pitchFamily="50" charset="0"/>
              </a:rPr>
              <a:t>Confronto</a:t>
            </a:r>
            <a:r>
              <a:rPr lang="fr-FR" dirty="0" smtClean="0">
                <a:latin typeface="Museo 500" pitchFamily="50" charset="0"/>
              </a:rPr>
              <a:t> col </a:t>
            </a:r>
            <a:r>
              <a:rPr lang="fr-FR" dirty="0" err="1" smtClean="0">
                <a:latin typeface="Museo 500" pitchFamily="50" charset="0"/>
              </a:rPr>
              <a:t>mercato</a:t>
            </a:r>
            <a:r>
              <a:rPr lang="fr-FR" dirty="0" smtClean="0">
                <a:latin typeface="Museo 500" pitchFamily="50" charset="0"/>
              </a:rPr>
              <a:t> 1</a:t>
            </a:r>
            <a:endParaRPr lang="fr-FR" dirty="0">
              <a:latin typeface="Museo 500" pitchFamily="50" charset="0"/>
            </a:endParaRPr>
          </a:p>
        </p:txBody>
      </p:sp>
      <p:sp>
        <p:nvSpPr>
          <p:cNvPr id="3" name="Segnaposto contenuto 2"/>
          <p:cNvSpPr>
            <a:spLocks noGrp="1"/>
          </p:cNvSpPr>
          <p:nvPr>
            <p:ph idx="1"/>
          </p:nvPr>
        </p:nvSpPr>
        <p:spPr/>
        <p:txBody>
          <a:bodyPr>
            <a:normAutofit/>
          </a:bodyPr>
          <a:lstStyle/>
          <a:p>
            <a:pPr marL="0" indent="0">
              <a:lnSpc>
                <a:spcPct val="150000"/>
              </a:lnSpc>
              <a:buNone/>
            </a:pPr>
            <a:r>
              <a:rPr lang="it-IT" sz="1300" b="1" dirty="0" smtClean="0"/>
              <a:t>Quali sono i vantaggi di </a:t>
            </a:r>
            <a:r>
              <a:rPr lang="it-IT" sz="1300" b="1" dirty="0" smtClean="0"/>
              <a:t>Vitruvio rispetto ad un’altra Compagnia specializzata?</a:t>
            </a:r>
          </a:p>
          <a:p>
            <a:pPr>
              <a:lnSpc>
                <a:spcPct val="150000"/>
              </a:lnSpc>
              <a:buFontTx/>
              <a:buChar char="-"/>
            </a:pPr>
            <a:r>
              <a:rPr lang="it-IT" sz="1300" dirty="0" smtClean="0"/>
              <a:t>Possibilità di scegliere la durata della polizza liberamente (da 1 a 30 anni)</a:t>
            </a:r>
          </a:p>
          <a:p>
            <a:pPr>
              <a:lnSpc>
                <a:spcPct val="150000"/>
              </a:lnSpc>
              <a:buFontTx/>
              <a:buChar char="-"/>
            </a:pPr>
            <a:r>
              <a:rPr lang="it-IT" sz="1300" dirty="0" smtClean="0"/>
              <a:t>Possibilità di scegliere le commissioni liberamente</a:t>
            </a:r>
          </a:p>
          <a:p>
            <a:pPr>
              <a:lnSpc>
                <a:spcPct val="150000"/>
              </a:lnSpc>
              <a:buFontTx/>
              <a:buChar char="-"/>
            </a:pPr>
            <a:r>
              <a:rPr lang="it-IT" sz="1300" dirty="0" smtClean="0"/>
              <a:t>Assunzione rischi aggravati con tempi medi molto inferiori </a:t>
            </a:r>
          </a:p>
          <a:p>
            <a:pPr>
              <a:lnSpc>
                <a:spcPct val="150000"/>
              </a:lnSpc>
              <a:buFontTx/>
              <a:buChar char="-"/>
            </a:pPr>
            <a:r>
              <a:rPr lang="it-IT" sz="1300" dirty="0" smtClean="0"/>
              <a:t>Capitali illimitati (contro 1,5mln)</a:t>
            </a:r>
          </a:p>
          <a:p>
            <a:pPr>
              <a:lnSpc>
                <a:spcPct val="150000"/>
              </a:lnSpc>
              <a:buFontTx/>
              <a:buChar char="-"/>
            </a:pPr>
            <a:r>
              <a:rPr lang="it-IT" sz="1300" dirty="0" smtClean="0"/>
              <a:t>Capitale per ITP tutto il capitale assicurato (contro metà e per massimo 250000€)</a:t>
            </a:r>
          </a:p>
          <a:p>
            <a:pPr>
              <a:lnSpc>
                <a:spcPct val="150000"/>
              </a:lnSpc>
              <a:buFontTx/>
              <a:buChar char="-"/>
            </a:pPr>
            <a:r>
              <a:rPr lang="it-IT" sz="1300" dirty="0" smtClean="0"/>
              <a:t>Possibilità di aggiungere la garanzia DAC (non prevista)</a:t>
            </a:r>
          </a:p>
          <a:p>
            <a:pPr>
              <a:lnSpc>
                <a:spcPct val="150000"/>
              </a:lnSpc>
              <a:buFontTx/>
              <a:buChar char="-"/>
            </a:pPr>
            <a:r>
              <a:rPr lang="it-IT" sz="1300" dirty="0" smtClean="0"/>
              <a:t>Tassi sempre competitivi, esempi:</a:t>
            </a:r>
          </a:p>
          <a:p>
            <a:pPr marL="0" indent="0">
              <a:lnSpc>
                <a:spcPct val="150000"/>
              </a:lnSpc>
              <a:buNone/>
            </a:pPr>
            <a:r>
              <a:rPr lang="it-IT" sz="1300" dirty="0" smtClean="0"/>
              <a:t>AFI ESCA capitale 100.000€</a:t>
            </a:r>
          </a:p>
          <a:p>
            <a:pPr marL="0" indent="0">
              <a:lnSpc>
                <a:spcPct val="150000"/>
              </a:lnSpc>
              <a:buNone/>
            </a:pPr>
            <a:r>
              <a:rPr lang="it-IT" sz="1300" dirty="0" smtClean="0"/>
              <a:t>35 anni durata 10 anni non fumatore: 88€ (176€)   55 anni durata 10 anni  489 </a:t>
            </a:r>
            <a:r>
              <a:rPr lang="it-IT" sz="1300" dirty="0"/>
              <a:t>€ </a:t>
            </a:r>
            <a:r>
              <a:rPr lang="it-IT" sz="1300" dirty="0" smtClean="0"/>
              <a:t>(979€)</a:t>
            </a:r>
          </a:p>
          <a:p>
            <a:pPr marL="0" indent="0">
              <a:lnSpc>
                <a:spcPct val="150000"/>
              </a:lnSpc>
              <a:buNone/>
            </a:pPr>
            <a:r>
              <a:rPr lang="it-IT" sz="1300" dirty="0" smtClean="0"/>
              <a:t>Altra Compagnia 1 capitale </a:t>
            </a:r>
            <a:r>
              <a:rPr lang="it-IT" sz="1300" dirty="0"/>
              <a:t>100.000€</a:t>
            </a:r>
          </a:p>
          <a:p>
            <a:pPr marL="0" indent="0">
              <a:lnSpc>
                <a:spcPct val="150000"/>
              </a:lnSpc>
              <a:buNone/>
            </a:pPr>
            <a:r>
              <a:rPr lang="it-IT" sz="1300" dirty="0"/>
              <a:t>35 </a:t>
            </a:r>
            <a:r>
              <a:rPr lang="it-IT" sz="1300" dirty="0" smtClean="0"/>
              <a:t>anni durata </a:t>
            </a:r>
            <a:r>
              <a:rPr lang="it-IT" sz="1300" dirty="0"/>
              <a:t>10 anni non fumatore</a:t>
            </a:r>
            <a:r>
              <a:rPr lang="it-IT" sz="1300" dirty="0" smtClean="0"/>
              <a:t>: 112 € (185€)  </a:t>
            </a:r>
            <a:r>
              <a:rPr lang="it-IT" sz="1300" dirty="0"/>
              <a:t>55 anni durata </a:t>
            </a:r>
            <a:r>
              <a:rPr lang="it-IT" sz="1300" dirty="0" smtClean="0"/>
              <a:t>10 anni:  521 € (1001€)</a:t>
            </a:r>
            <a:endParaRPr lang="it-IT" sz="1300" dirty="0"/>
          </a:p>
          <a:p>
            <a:pPr marL="0" indent="0">
              <a:lnSpc>
                <a:spcPct val="150000"/>
              </a:lnSpc>
              <a:buNone/>
            </a:pPr>
            <a:endParaRPr lang="it-IT" sz="1300" dirty="0"/>
          </a:p>
        </p:txBody>
      </p:sp>
    </p:spTree>
    <p:extLst>
      <p:ext uri="{BB962C8B-B14F-4D97-AF65-F5344CB8AC3E}">
        <p14:creationId xmlns:p14="http://schemas.microsoft.com/office/powerpoint/2010/main" val="1936432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dirty="0" err="1" smtClean="0">
                <a:latin typeface="Museo 500" pitchFamily="50" charset="0"/>
              </a:rPr>
              <a:t>Vitruvio</a:t>
            </a:r>
            <a:r>
              <a:rPr lang="fr-FR" dirty="0" smtClean="0">
                <a:latin typeface="Museo 500" pitchFamily="50" charset="0"/>
              </a:rPr>
              <a:t> – </a:t>
            </a:r>
            <a:r>
              <a:rPr lang="fr-FR" dirty="0" err="1" smtClean="0">
                <a:latin typeface="Museo 500" pitchFamily="50" charset="0"/>
              </a:rPr>
              <a:t>Confronto</a:t>
            </a:r>
            <a:r>
              <a:rPr lang="fr-FR" dirty="0" smtClean="0">
                <a:latin typeface="Museo 500" pitchFamily="50" charset="0"/>
              </a:rPr>
              <a:t> col </a:t>
            </a:r>
            <a:r>
              <a:rPr lang="fr-FR" dirty="0" err="1" smtClean="0">
                <a:latin typeface="Museo 500" pitchFamily="50" charset="0"/>
              </a:rPr>
              <a:t>mercato</a:t>
            </a:r>
            <a:r>
              <a:rPr lang="fr-FR" dirty="0" smtClean="0">
                <a:latin typeface="Museo 500" pitchFamily="50" charset="0"/>
              </a:rPr>
              <a:t> 2</a:t>
            </a:r>
            <a:endParaRPr lang="fr-FR" dirty="0">
              <a:latin typeface="Museo 500" pitchFamily="50" charset="0"/>
            </a:endParaRPr>
          </a:p>
        </p:txBody>
      </p:sp>
      <p:sp>
        <p:nvSpPr>
          <p:cNvPr id="3" name="Segnaposto contenuto 2"/>
          <p:cNvSpPr>
            <a:spLocks noGrp="1"/>
          </p:cNvSpPr>
          <p:nvPr>
            <p:ph idx="1"/>
          </p:nvPr>
        </p:nvSpPr>
        <p:spPr/>
        <p:txBody>
          <a:bodyPr>
            <a:normAutofit/>
          </a:bodyPr>
          <a:lstStyle/>
          <a:p>
            <a:pPr marL="0" indent="0">
              <a:lnSpc>
                <a:spcPct val="150000"/>
              </a:lnSpc>
              <a:buNone/>
            </a:pPr>
            <a:r>
              <a:rPr lang="it-IT" sz="1300" b="1" dirty="0" smtClean="0"/>
              <a:t>Quali sono i vantaggi di </a:t>
            </a:r>
            <a:r>
              <a:rPr lang="it-IT" sz="1300" b="1" dirty="0" smtClean="0"/>
              <a:t>Vitruvio rispetto ad un’altra Compagnia specializzata online?</a:t>
            </a:r>
          </a:p>
          <a:p>
            <a:pPr marL="0" indent="0">
              <a:lnSpc>
                <a:spcPct val="150000"/>
              </a:lnSpc>
              <a:buNone/>
            </a:pPr>
            <a:endParaRPr lang="it-IT" sz="1300" dirty="0" smtClean="0"/>
          </a:p>
          <a:p>
            <a:pPr marL="0" indent="0">
              <a:lnSpc>
                <a:spcPct val="150000"/>
              </a:lnSpc>
              <a:buNone/>
            </a:pPr>
            <a:r>
              <a:rPr lang="it-IT" sz="1300" dirty="0" smtClean="0"/>
              <a:t>AFI ESCA capitale 100.000€</a:t>
            </a:r>
          </a:p>
          <a:p>
            <a:pPr marL="0" indent="0">
              <a:lnSpc>
                <a:spcPct val="150000"/>
              </a:lnSpc>
              <a:buNone/>
            </a:pPr>
            <a:r>
              <a:rPr lang="it-IT" sz="1300" dirty="0" smtClean="0"/>
              <a:t>35 anni durata 10 anni non fumatore: 88€ (176€)   55 anni durata 10 anni  489 </a:t>
            </a:r>
            <a:r>
              <a:rPr lang="it-IT" sz="1300" dirty="0"/>
              <a:t>€ </a:t>
            </a:r>
            <a:r>
              <a:rPr lang="it-IT" sz="1300" dirty="0" smtClean="0"/>
              <a:t>(979€)</a:t>
            </a:r>
          </a:p>
          <a:p>
            <a:pPr marL="0" indent="0">
              <a:lnSpc>
                <a:spcPct val="150000"/>
              </a:lnSpc>
              <a:buNone/>
            </a:pPr>
            <a:endParaRPr lang="it-IT" sz="1300" dirty="0" smtClean="0"/>
          </a:p>
          <a:p>
            <a:pPr marL="0" indent="0">
              <a:lnSpc>
                <a:spcPct val="150000"/>
              </a:lnSpc>
              <a:buNone/>
            </a:pPr>
            <a:r>
              <a:rPr lang="it-IT" sz="1300" dirty="0" smtClean="0"/>
              <a:t>Altra Compagnia 2 capitale </a:t>
            </a:r>
            <a:r>
              <a:rPr lang="it-IT" sz="1300" dirty="0"/>
              <a:t>100.000€</a:t>
            </a:r>
          </a:p>
          <a:p>
            <a:pPr marL="0" indent="0">
              <a:lnSpc>
                <a:spcPct val="150000"/>
              </a:lnSpc>
              <a:buNone/>
            </a:pPr>
            <a:r>
              <a:rPr lang="it-IT" sz="1300" dirty="0"/>
              <a:t>35 </a:t>
            </a:r>
            <a:r>
              <a:rPr lang="it-IT" sz="1300" dirty="0" smtClean="0"/>
              <a:t>anni durata </a:t>
            </a:r>
            <a:r>
              <a:rPr lang="it-IT" sz="1300" dirty="0"/>
              <a:t>10 anni non fumatore</a:t>
            </a:r>
            <a:r>
              <a:rPr lang="it-IT" sz="1300" dirty="0" smtClean="0"/>
              <a:t>: 147 € (195€)  </a:t>
            </a:r>
            <a:r>
              <a:rPr lang="it-IT" sz="1300" dirty="0"/>
              <a:t>55 anni durata </a:t>
            </a:r>
            <a:r>
              <a:rPr lang="it-IT" sz="1300" dirty="0" smtClean="0"/>
              <a:t>10 anni:  738 € (1120€)</a:t>
            </a:r>
            <a:endParaRPr lang="it-IT" sz="1300" dirty="0"/>
          </a:p>
          <a:p>
            <a:pPr marL="0" indent="0">
              <a:lnSpc>
                <a:spcPct val="150000"/>
              </a:lnSpc>
              <a:buNone/>
            </a:pPr>
            <a:endParaRPr lang="it-IT" sz="1300" dirty="0"/>
          </a:p>
        </p:txBody>
      </p:sp>
    </p:spTree>
    <p:extLst>
      <p:ext uri="{BB962C8B-B14F-4D97-AF65-F5344CB8AC3E}">
        <p14:creationId xmlns:p14="http://schemas.microsoft.com/office/powerpoint/2010/main" val="179742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dirty="0" smtClean="0">
                <a:latin typeface="Museo 500" pitchFamily="50" charset="0"/>
              </a:rPr>
              <a:t>Le </a:t>
            </a:r>
            <a:r>
              <a:rPr lang="fr-FR" dirty="0" err="1" smtClean="0">
                <a:latin typeface="Museo 500" pitchFamily="50" charset="0"/>
              </a:rPr>
              <a:t>commissioni</a:t>
            </a:r>
            <a:r>
              <a:rPr lang="fr-FR" dirty="0" smtClean="0">
                <a:latin typeface="Museo 500" pitchFamily="50" charset="0"/>
              </a:rPr>
              <a:t> TCM: l’</a:t>
            </a:r>
            <a:r>
              <a:rPr lang="fr-FR" dirty="0" err="1" smtClean="0">
                <a:latin typeface="Museo 500" pitchFamily="50" charset="0"/>
              </a:rPr>
              <a:t>analisi</a:t>
            </a:r>
            <a:endParaRPr lang="fr-FR" dirty="0">
              <a:latin typeface="Museo 500" pitchFamily="50" charset="0"/>
            </a:endParaRPr>
          </a:p>
        </p:txBody>
      </p:sp>
      <p:sp>
        <p:nvSpPr>
          <p:cNvPr id="3" name="Segnaposto contenuto 2"/>
          <p:cNvSpPr>
            <a:spLocks noGrp="1"/>
          </p:cNvSpPr>
          <p:nvPr>
            <p:ph idx="1"/>
          </p:nvPr>
        </p:nvSpPr>
        <p:spPr/>
        <p:txBody>
          <a:bodyPr>
            <a:normAutofit/>
          </a:bodyPr>
          <a:lstStyle/>
          <a:p>
            <a:pPr marL="0" indent="0">
              <a:lnSpc>
                <a:spcPct val="150000"/>
              </a:lnSpc>
              <a:buNone/>
            </a:pPr>
            <a:endParaRPr lang="it-IT" sz="1300" b="1" dirty="0" smtClean="0"/>
          </a:p>
          <a:p>
            <a:pPr>
              <a:lnSpc>
                <a:spcPct val="150000"/>
              </a:lnSpc>
              <a:buFontTx/>
              <a:buChar char="-"/>
            </a:pPr>
            <a:endParaRPr lang="it-IT" sz="1300" dirty="0" smtClean="0"/>
          </a:p>
        </p:txBody>
      </p:sp>
      <p:sp>
        <p:nvSpPr>
          <p:cNvPr id="5" name="CasellaDiTesto 4"/>
          <p:cNvSpPr txBox="1"/>
          <p:nvPr/>
        </p:nvSpPr>
        <p:spPr>
          <a:xfrm>
            <a:off x="467544" y="1844824"/>
            <a:ext cx="8280920" cy="2031325"/>
          </a:xfrm>
          <a:prstGeom prst="rect">
            <a:avLst/>
          </a:prstGeom>
          <a:noFill/>
        </p:spPr>
        <p:txBody>
          <a:bodyPr wrap="square" rtlCol="0">
            <a:spAutoFit/>
          </a:bodyPr>
          <a:lstStyle/>
          <a:p>
            <a:r>
              <a:rPr lang="it-IT" b="1" dirty="0" smtClean="0">
                <a:solidFill>
                  <a:schemeClr val="tx2"/>
                </a:solidFill>
              </a:rPr>
              <a:t>Polizza TCM Compagnia tradizionale</a:t>
            </a:r>
          </a:p>
          <a:p>
            <a:r>
              <a:rPr lang="it-IT" b="1" dirty="0" smtClean="0">
                <a:solidFill>
                  <a:schemeClr val="tx2"/>
                </a:solidFill>
              </a:rPr>
              <a:t>Durata: </a:t>
            </a:r>
            <a:r>
              <a:rPr lang="it-IT" dirty="0" smtClean="0">
                <a:solidFill>
                  <a:schemeClr val="tx2"/>
                </a:solidFill>
              </a:rPr>
              <a:t>10 anni (obbligatoria per avere il </a:t>
            </a:r>
            <a:r>
              <a:rPr lang="it-IT" dirty="0" err="1" smtClean="0">
                <a:solidFill>
                  <a:schemeClr val="tx2"/>
                </a:solidFill>
              </a:rPr>
              <a:t>preconto</a:t>
            </a:r>
            <a:r>
              <a:rPr lang="it-IT" dirty="0" smtClean="0">
                <a:solidFill>
                  <a:schemeClr val="tx2"/>
                </a:solidFill>
              </a:rPr>
              <a:t> indicato)</a:t>
            </a:r>
          </a:p>
          <a:p>
            <a:r>
              <a:rPr lang="it-IT" b="1" dirty="0" smtClean="0">
                <a:solidFill>
                  <a:schemeClr val="tx2"/>
                </a:solidFill>
              </a:rPr>
              <a:t>Premio annuo: </a:t>
            </a:r>
            <a:r>
              <a:rPr lang="it-IT" dirty="0" smtClean="0">
                <a:solidFill>
                  <a:schemeClr val="tx2"/>
                </a:solidFill>
              </a:rPr>
              <a:t>100€ (cumulo dopo 10 anni 1.000€)</a:t>
            </a:r>
          </a:p>
          <a:p>
            <a:r>
              <a:rPr lang="it-IT" b="1" dirty="0" err="1" smtClean="0">
                <a:solidFill>
                  <a:schemeClr val="tx2"/>
                </a:solidFill>
              </a:rPr>
              <a:t>Preconto</a:t>
            </a:r>
            <a:r>
              <a:rPr lang="it-IT" b="1" dirty="0" smtClean="0">
                <a:solidFill>
                  <a:schemeClr val="tx2"/>
                </a:solidFill>
              </a:rPr>
              <a:t> commissionale 80%: </a:t>
            </a:r>
            <a:r>
              <a:rPr lang="it-IT" dirty="0" smtClean="0">
                <a:solidFill>
                  <a:schemeClr val="tx2"/>
                </a:solidFill>
              </a:rPr>
              <a:t>80€</a:t>
            </a:r>
          </a:p>
          <a:p>
            <a:r>
              <a:rPr lang="it-IT" b="1" dirty="0" smtClean="0">
                <a:solidFill>
                  <a:schemeClr val="tx2"/>
                </a:solidFill>
              </a:rPr>
              <a:t>Commissioni d’incasso 5% per 9 anni: </a:t>
            </a:r>
            <a:r>
              <a:rPr lang="it-IT" dirty="0" smtClean="0">
                <a:solidFill>
                  <a:schemeClr val="tx2"/>
                </a:solidFill>
              </a:rPr>
              <a:t>5 X 9 = 45€</a:t>
            </a:r>
          </a:p>
          <a:p>
            <a:r>
              <a:rPr lang="it-IT" b="1" dirty="0" smtClean="0">
                <a:solidFill>
                  <a:schemeClr val="tx2"/>
                </a:solidFill>
              </a:rPr>
              <a:t>Commissioni totali: </a:t>
            </a:r>
            <a:r>
              <a:rPr lang="it-IT" dirty="0" smtClean="0">
                <a:solidFill>
                  <a:schemeClr val="tx2"/>
                </a:solidFill>
              </a:rPr>
              <a:t>125€ su 1.000€ di premi incassati sono il 12,5% </a:t>
            </a:r>
          </a:p>
          <a:p>
            <a:r>
              <a:rPr lang="it-IT" dirty="0" smtClean="0"/>
              <a:t> </a:t>
            </a:r>
          </a:p>
        </p:txBody>
      </p:sp>
      <p:sp>
        <p:nvSpPr>
          <p:cNvPr id="6" name="CasellaDiTesto 5"/>
          <p:cNvSpPr txBox="1"/>
          <p:nvPr/>
        </p:nvSpPr>
        <p:spPr>
          <a:xfrm>
            <a:off x="462976" y="3876149"/>
            <a:ext cx="8280920" cy="1908215"/>
          </a:xfrm>
          <a:prstGeom prst="rect">
            <a:avLst/>
          </a:prstGeom>
          <a:noFill/>
        </p:spPr>
        <p:txBody>
          <a:bodyPr wrap="square" rtlCol="0">
            <a:spAutoFit/>
          </a:bodyPr>
          <a:lstStyle/>
          <a:p>
            <a:r>
              <a:rPr lang="it-IT" b="1" dirty="0" smtClean="0">
                <a:solidFill>
                  <a:schemeClr val="tx2"/>
                </a:solidFill>
              </a:rPr>
              <a:t>Polizza TCM </a:t>
            </a:r>
            <a:r>
              <a:rPr lang="it-IT" sz="2800" b="1" dirty="0" smtClean="0">
                <a:solidFill>
                  <a:schemeClr val="tx2"/>
                </a:solidFill>
              </a:rPr>
              <a:t>AFI ESCA</a:t>
            </a:r>
          </a:p>
          <a:p>
            <a:r>
              <a:rPr lang="it-IT" b="1" dirty="0" smtClean="0">
                <a:solidFill>
                  <a:schemeClr val="tx2"/>
                </a:solidFill>
              </a:rPr>
              <a:t>Durata</a:t>
            </a:r>
            <a:r>
              <a:rPr lang="it-IT" dirty="0" smtClean="0">
                <a:solidFill>
                  <a:schemeClr val="tx2"/>
                </a:solidFill>
              </a:rPr>
              <a:t>: 10 anni (scelta libera da 1 a 30 anni)</a:t>
            </a:r>
          </a:p>
          <a:p>
            <a:r>
              <a:rPr lang="it-IT" b="1" dirty="0" smtClean="0">
                <a:solidFill>
                  <a:schemeClr val="tx2"/>
                </a:solidFill>
              </a:rPr>
              <a:t>Premio annuo</a:t>
            </a:r>
            <a:r>
              <a:rPr lang="it-IT" dirty="0" smtClean="0">
                <a:solidFill>
                  <a:schemeClr val="tx2"/>
                </a:solidFill>
              </a:rPr>
              <a:t>: 100€ (cumulo dopo 10 anni 1.000€)</a:t>
            </a:r>
          </a:p>
          <a:p>
            <a:r>
              <a:rPr lang="it-IT" b="1" dirty="0" smtClean="0">
                <a:solidFill>
                  <a:schemeClr val="tx2"/>
                </a:solidFill>
              </a:rPr>
              <a:t>Commissioni 30% :</a:t>
            </a:r>
            <a:r>
              <a:rPr lang="it-IT" dirty="0" smtClean="0">
                <a:solidFill>
                  <a:schemeClr val="tx2"/>
                </a:solidFill>
              </a:rPr>
              <a:t> 30€ </a:t>
            </a:r>
            <a:r>
              <a:rPr lang="it-IT" dirty="0">
                <a:solidFill>
                  <a:schemeClr val="tx2"/>
                </a:solidFill>
              </a:rPr>
              <a:t>(possibilità di </a:t>
            </a:r>
            <a:r>
              <a:rPr lang="it-IT" dirty="0" smtClean="0">
                <a:solidFill>
                  <a:schemeClr val="tx2"/>
                </a:solidFill>
              </a:rPr>
              <a:t>caricare </a:t>
            </a:r>
            <a:r>
              <a:rPr lang="it-IT" dirty="0">
                <a:solidFill>
                  <a:schemeClr val="tx2"/>
                </a:solidFill>
              </a:rPr>
              <a:t>da 0 a 50</a:t>
            </a:r>
            <a:r>
              <a:rPr lang="it-IT" dirty="0" smtClean="0">
                <a:solidFill>
                  <a:schemeClr val="tx2"/>
                </a:solidFill>
              </a:rPr>
              <a:t>%)</a:t>
            </a:r>
          </a:p>
          <a:p>
            <a:r>
              <a:rPr lang="it-IT" b="1" dirty="0" smtClean="0">
                <a:solidFill>
                  <a:schemeClr val="tx2"/>
                </a:solidFill>
              </a:rPr>
              <a:t>Commissioni totali: </a:t>
            </a:r>
            <a:r>
              <a:rPr lang="it-IT" dirty="0" smtClean="0">
                <a:solidFill>
                  <a:schemeClr val="tx2"/>
                </a:solidFill>
              </a:rPr>
              <a:t>30 X 10 = 300€ su 1.000€ di premi incassati sono il 30% </a:t>
            </a:r>
          </a:p>
          <a:p>
            <a:r>
              <a:rPr lang="it-IT" dirty="0" smtClean="0"/>
              <a:t> </a:t>
            </a:r>
          </a:p>
        </p:txBody>
      </p:sp>
    </p:spTree>
    <p:extLst>
      <p:ext uri="{BB962C8B-B14F-4D97-AF65-F5344CB8AC3E}">
        <p14:creationId xmlns:p14="http://schemas.microsoft.com/office/powerpoint/2010/main" val="2411868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 calcmode="lin" valueType="num">
                                      <p:cBhvr additive="base">
                                        <p:cTn id="4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1" end="1"/>
                                            </p:txEl>
                                          </p:spTgt>
                                        </p:tgtEl>
                                        <p:attrNameLst>
                                          <p:attrName>style.visibility</p:attrName>
                                        </p:attrNameLst>
                                      </p:cBhvr>
                                      <p:to>
                                        <p:strVal val="visible"/>
                                      </p:to>
                                    </p:set>
                                    <p:anim calcmode="lin" valueType="num">
                                      <p:cBhvr additive="base">
                                        <p:cTn id="4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anim calcmode="lin" valueType="num">
                                      <p:cBhvr additive="base">
                                        <p:cTn id="5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3" end="3"/>
                                            </p:txEl>
                                          </p:spTgt>
                                        </p:tgtEl>
                                        <p:attrNameLst>
                                          <p:attrName>style.visibility</p:attrName>
                                        </p:attrNameLst>
                                      </p:cBhvr>
                                      <p:to>
                                        <p:strVal val="visible"/>
                                      </p:to>
                                    </p:set>
                                    <p:anim calcmode="lin" valueType="num">
                                      <p:cBhvr additive="base">
                                        <p:cTn id="61"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
                                            <p:txEl>
                                              <p:pRg st="4" end="4"/>
                                            </p:txEl>
                                          </p:spTgt>
                                        </p:tgtEl>
                                        <p:attrNameLst>
                                          <p:attrName>style.visibility</p:attrName>
                                        </p:attrNameLst>
                                      </p:cBhvr>
                                      <p:to>
                                        <p:strVal val="visible"/>
                                      </p:to>
                                    </p:set>
                                    <p:anim calcmode="lin" valueType="num">
                                      <p:cBhvr additive="base">
                                        <p:cTn id="6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dirty="0">
                <a:latin typeface="Museo 500" pitchFamily="50" charset="0"/>
              </a:rPr>
              <a:t>Le </a:t>
            </a:r>
            <a:r>
              <a:rPr lang="fr-FR" dirty="0" err="1">
                <a:latin typeface="Museo 500" pitchFamily="50" charset="0"/>
              </a:rPr>
              <a:t>commissioni</a:t>
            </a:r>
            <a:r>
              <a:rPr lang="fr-FR" dirty="0">
                <a:latin typeface="Museo 500" pitchFamily="50" charset="0"/>
              </a:rPr>
              <a:t> TCM: l’</a:t>
            </a:r>
            <a:r>
              <a:rPr lang="fr-FR" dirty="0" err="1">
                <a:latin typeface="Museo 500" pitchFamily="50" charset="0"/>
              </a:rPr>
              <a:t>analisi</a:t>
            </a:r>
            <a:endParaRPr lang="fr-FR" dirty="0">
              <a:latin typeface="Museo 500" pitchFamily="50" charset="0"/>
            </a:endParaRPr>
          </a:p>
        </p:txBody>
      </p:sp>
      <p:sp>
        <p:nvSpPr>
          <p:cNvPr id="3" name="Segnaposto contenuto 2"/>
          <p:cNvSpPr>
            <a:spLocks noGrp="1"/>
          </p:cNvSpPr>
          <p:nvPr>
            <p:ph idx="1"/>
          </p:nvPr>
        </p:nvSpPr>
        <p:spPr/>
        <p:txBody>
          <a:bodyPr>
            <a:normAutofit/>
          </a:bodyPr>
          <a:lstStyle/>
          <a:p>
            <a:pPr marL="0" indent="0">
              <a:lnSpc>
                <a:spcPct val="150000"/>
              </a:lnSpc>
              <a:buNone/>
            </a:pPr>
            <a:r>
              <a:rPr lang="fr-FR" sz="1300" b="1" dirty="0" err="1" smtClean="0"/>
              <a:t>Vantaggi</a:t>
            </a:r>
            <a:r>
              <a:rPr lang="fr-FR" sz="1300" b="1" dirty="0" smtClean="0"/>
              <a:t> </a:t>
            </a:r>
            <a:r>
              <a:rPr lang="fr-FR" sz="1300" b="1" dirty="0" err="1" smtClean="0"/>
              <a:t>principali</a:t>
            </a:r>
            <a:r>
              <a:rPr lang="fr-FR" sz="1300" b="1" dirty="0" smtClean="0"/>
              <a:t>:</a:t>
            </a:r>
          </a:p>
          <a:p>
            <a:pPr>
              <a:lnSpc>
                <a:spcPct val="150000"/>
              </a:lnSpc>
            </a:pPr>
            <a:r>
              <a:rPr lang="fr-FR" sz="1300" dirty="0" err="1" smtClean="0"/>
              <a:t>Avere</a:t>
            </a:r>
            <a:r>
              <a:rPr lang="fr-FR" sz="1300" dirty="0" smtClean="0"/>
              <a:t> le </a:t>
            </a:r>
            <a:r>
              <a:rPr lang="fr-FR" sz="1300" dirty="0" err="1" smtClean="0"/>
              <a:t>commissioni</a:t>
            </a:r>
            <a:r>
              <a:rPr lang="fr-FR" sz="1300" dirty="0" smtClean="0"/>
              <a:t> </a:t>
            </a:r>
            <a:r>
              <a:rPr lang="fr-FR" sz="1300" dirty="0" err="1" smtClean="0"/>
              <a:t>desiderate</a:t>
            </a:r>
            <a:r>
              <a:rPr lang="fr-FR" sz="1300" dirty="0" smtClean="0"/>
              <a:t> per </a:t>
            </a:r>
            <a:r>
              <a:rPr lang="fr-FR" sz="1300" dirty="0" err="1" smtClean="0"/>
              <a:t>ogni</a:t>
            </a:r>
            <a:r>
              <a:rPr lang="fr-FR" sz="1300" dirty="0" smtClean="0"/>
              <a:t> </a:t>
            </a:r>
            <a:r>
              <a:rPr lang="fr-FR" sz="1300" dirty="0" err="1" smtClean="0"/>
              <a:t>preventivo</a:t>
            </a:r>
            <a:r>
              <a:rPr lang="fr-FR" sz="1300" dirty="0" smtClean="0"/>
              <a:t> </a:t>
            </a:r>
            <a:r>
              <a:rPr lang="fr-FR" sz="1300" dirty="0" err="1" smtClean="0"/>
              <a:t>garantendo</a:t>
            </a:r>
            <a:r>
              <a:rPr lang="fr-FR" sz="1300" dirty="0" smtClean="0"/>
              <a:t> </a:t>
            </a:r>
            <a:r>
              <a:rPr lang="fr-FR" sz="1300" dirty="0" err="1" smtClean="0"/>
              <a:t>una</a:t>
            </a:r>
            <a:r>
              <a:rPr lang="fr-FR" sz="1300" dirty="0" smtClean="0"/>
              <a:t> </a:t>
            </a:r>
            <a:r>
              <a:rPr lang="fr-FR" sz="1300" dirty="0" err="1" smtClean="0"/>
              <a:t>competitività</a:t>
            </a:r>
            <a:r>
              <a:rPr lang="fr-FR" sz="1300" dirty="0" smtClean="0"/>
              <a:t> di </a:t>
            </a:r>
            <a:r>
              <a:rPr lang="fr-FR" sz="1300" dirty="0" err="1" smtClean="0"/>
              <a:t>premio</a:t>
            </a:r>
            <a:r>
              <a:rPr lang="fr-FR" sz="1300" dirty="0" smtClean="0"/>
              <a:t> con la </a:t>
            </a:r>
            <a:r>
              <a:rPr lang="fr-FR" sz="1300" dirty="0" err="1" smtClean="0"/>
              <a:t>concorrenza</a:t>
            </a:r>
            <a:r>
              <a:rPr lang="fr-FR" sz="1300" dirty="0" smtClean="0"/>
              <a:t> </a:t>
            </a:r>
            <a:r>
              <a:rPr lang="fr-FR" sz="1300" dirty="0" err="1" smtClean="0"/>
              <a:t>talvolta</a:t>
            </a:r>
            <a:r>
              <a:rPr lang="fr-FR" sz="1300" dirty="0" smtClean="0"/>
              <a:t> anche con </a:t>
            </a:r>
            <a:r>
              <a:rPr lang="fr-FR" sz="1300" dirty="0" err="1" smtClean="0"/>
              <a:t>commissioni</a:t>
            </a:r>
            <a:r>
              <a:rPr lang="fr-FR" sz="1300" dirty="0" smtClean="0"/>
              <a:t> </a:t>
            </a:r>
            <a:r>
              <a:rPr lang="fr-FR" sz="1300" dirty="0" err="1" smtClean="0"/>
              <a:t>elevate</a:t>
            </a:r>
            <a:endParaRPr lang="fr-FR" sz="1300" dirty="0" smtClean="0"/>
          </a:p>
          <a:p>
            <a:pPr>
              <a:lnSpc>
                <a:spcPct val="150000"/>
              </a:lnSpc>
            </a:pPr>
            <a:r>
              <a:rPr lang="fr-FR" sz="1300" dirty="0"/>
              <a:t>Non </a:t>
            </a:r>
            <a:r>
              <a:rPr lang="fr-FR" sz="1300" dirty="0" err="1"/>
              <a:t>avere</a:t>
            </a:r>
            <a:r>
              <a:rPr lang="fr-FR" sz="1300" dirty="0"/>
              <a:t> </a:t>
            </a:r>
            <a:r>
              <a:rPr lang="fr-FR" sz="1300" dirty="0" err="1"/>
              <a:t>rischi</a:t>
            </a:r>
            <a:r>
              <a:rPr lang="fr-FR" sz="1300" dirty="0"/>
              <a:t> di </a:t>
            </a:r>
            <a:r>
              <a:rPr lang="fr-FR" sz="1300" dirty="0" err="1"/>
              <a:t>storno</a:t>
            </a:r>
            <a:r>
              <a:rPr lang="fr-FR" sz="1300" dirty="0"/>
              <a:t> </a:t>
            </a:r>
            <a:r>
              <a:rPr lang="fr-FR" sz="1300" dirty="0" err="1"/>
              <a:t>commissionale</a:t>
            </a:r>
            <a:r>
              <a:rPr lang="fr-FR" sz="1300" dirty="0"/>
              <a:t> </a:t>
            </a:r>
            <a:r>
              <a:rPr lang="fr-FR" sz="1300" dirty="0" err="1"/>
              <a:t>nei</a:t>
            </a:r>
            <a:r>
              <a:rPr lang="fr-FR" sz="1300" dirty="0"/>
              <a:t> </a:t>
            </a:r>
            <a:r>
              <a:rPr lang="fr-FR" sz="1300" dirty="0" err="1"/>
              <a:t>primi</a:t>
            </a:r>
            <a:r>
              <a:rPr lang="fr-FR" sz="1300" dirty="0"/>
              <a:t> </a:t>
            </a:r>
            <a:r>
              <a:rPr lang="fr-FR" sz="1300" dirty="0" err="1"/>
              <a:t>anni</a:t>
            </a:r>
            <a:r>
              <a:rPr lang="fr-FR" sz="1300" dirty="0"/>
              <a:t> di </a:t>
            </a:r>
            <a:r>
              <a:rPr lang="fr-FR" sz="1300" dirty="0" err="1"/>
              <a:t>durata</a:t>
            </a:r>
            <a:r>
              <a:rPr lang="fr-FR" sz="1300" dirty="0"/>
              <a:t> </a:t>
            </a:r>
            <a:r>
              <a:rPr lang="fr-FR" sz="1300" dirty="0" err="1"/>
              <a:t>della</a:t>
            </a:r>
            <a:r>
              <a:rPr lang="fr-FR" sz="1300" dirty="0"/>
              <a:t> </a:t>
            </a:r>
            <a:r>
              <a:rPr lang="fr-FR" sz="1300" dirty="0" err="1"/>
              <a:t>polizza</a:t>
            </a:r>
            <a:endParaRPr lang="fr-FR" sz="1300" dirty="0"/>
          </a:p>
          <a:p>
            <a:pPr>
              <a:lnSpc>
                <a:spcPct val="150000"/>
              </a:lnSpc>
            </a:pPr>
            <a:r>
              <a:rPr lang="fr-FR" sz="1300" dirty="0" err="1" smtClean="0"/>
              <a:t>Costruire</a:t>
            </a:r>
            <a:r>
              <a:rPr lang="fr-FR" sz="1300" dirty="0" smtClean="0"/>
              <a:t> un </a:t>
            </a:r>
            <a:r>
              <a:rPr lang="fr-FR" sz="1300" dirty="0" err="1" smtClean="0"/>
              <a:t>portafoglio</a:t>
            </a:r>
            <a:r>
              <a:rPr lang="fr-FR" sz="1300" dirty="0" smtClean="0"/>
              <a:t> </a:t>
            </a:r>
            <a:r>
              <a:rPr lang="fr-FR" sz="1300" dirty="0" err="1" smtClean="0"/>
              <a:t>vita</a:t>
            </a:r>
            <a:r>
              <a:rPr lang="fr-FR" sz="1300" dirty="0" smtClean="0"/>
              <a:t> </a:t>
            </a:r>
            <a:r>
              <a:rPr lang="fr-FR" sz="1300" dirty="0" err="1" smtClean="0"/>
              <a:t>remunerativo</a:t>
            </a:r>
            <a:r>
              <a:rPr lang="fr-FR" sz="1300" dirty="0" smtClean="0"/>
              <a:t> </a:t>
            </a:r>
            <a:r>
              <a:rPr lang="fr-FR" sz="1300" dirty="0" err="1" smtClean="0"/>
              <a:t>nel</a:t>
            </a:r>
            <a:r>
              <a:rPr lang="fr-FR" sz="1300" dirty="0" smtClean="0"/>
              <a:t> tempo</a:t>
            </a:r>
          </a:p>
          <a:p>
            <a:pPr>
              <a:lnSpc>
                <a:spcPct val="150000"/>
              </a:lnSpc>
            </a:pPr>
            <a:r>
              <a:rPr lang="fr-FR" sz="1300" dirty="0" err="1" smtClean="0"/>
              <a:t>Durata</a:t>
            </a:r>
            <a:r>
              <a:rPr lang="fr-FR" sz="1300" dirty="0" smtClean="0"/>
              <a:t> libera da 1 a 30 </a:t>
            </a:r>
            <a:r>
              <a:rPr lang="fr-FR" sz="1300" dirty="0" err="1" smtClean="0"/>
              <a:t>anni</a:t>
            </a:r>
            <a:r>
              <a:rPr lang="fr-FR" sz="1300" dirty="0" smtClean="0"/>
              <a:t>: le </a:t>
            </a:r>
            <a:r>
              <a:rPr lang="fr-FR" sz="1300" dirty="0" err="1" smtClean="0"/>
              <a:t>commissioni</a:t>
            </a:r>
            <a:r>
              <a:rPr lang="fr-FR" sz="1300" dirty="0" smtClean="0"/>
              <a:t> e la </a:t>
            </a:r>
            <a:r>
              <a:rPr lang="fr-FR" sz="1300" dirty="0" err="1" smtClean="0"/>
              <a:t>durata</a:t>
            </a:r>
            <a:r>
              <a:rPr lang="fr-FR" sz="1300" dirty="0" smtClean="0"/>
              <a:t> non sono </a:t>
            </a:r>
            <a:r>
              <a:rPr lang="fr-FR" sz="1300" dirty="0" err="1" smtClean="0"/>
              <a:t>correlate</a:t>
            </a:r>
            <a:endParaRPr lang="fr-FR" sz="1300" dirty="0" smtClean="0"/>
          </a:p>
          <a:p>
            <a:pPr>
              <a:lnSpc>
                <a:spcPct val="150000"/>
              </a:lnSpc>
            </a:pPr>
            <a:r>
              <a:rPr lang="fr-FR" sz="1300" dirty="0" err="1" smtClean="0"/>
              <a:t>Dare</a:t>
            </a:r>
            <a:r>
              <a:rPr lang="fr-FR" sz="1300" dirty="0" smtClean="0"/>
              <a:t> un </a:t>
            </a:r>
            <a:r>
              <a:rPr lang="fr-FR" sz="1300" dirty="0" err="1" smtClean="0"/>
              <a:t>servizio</a:t>
            </a:r>
            <a:r>
              <a:rPr lang="fr-FR" sz="1300" dirty="0" smtClean="0"/>
              <a:t> al cliente: non </a:t>
            </a:r>
            <a:r>
              <a:rPr lang="fr-FR" sz="1300" dirty="0" err="1" smtClean="0"/>
              <a:t>dovremo</a:t>
            </a:r>
            <a:r>
              <a:rPr lang="fr-FR" sz="1300" dirty="0" smtClean="0"/>
              <a:t>, per </a:t>
            </a:r>
            <a:r>
              <a:rPr lang="fr-FR" sz="1300" dirty="0" err="1" smtClean="0"/>
              <a:t>rendere</a:t>
            </a:r>
            <a:r>
              <a:rPr lang="fr-FR" sz="1300" dirty="0" smtClean="0"/>
              <a:t> </a:t>
            </a:r>
            <a:r>
              <a:rPr lang="fr-FR" sz="1300" dirty="0" err="1" smtClean="0"/>
              <a:t>remunerativo</a:t>
            </a:r>
            <a:r>
              <a:rPr lang="fr-FR" sz="1300" dirty="0" smtClean="0"/>
              <a:t> il </a:t>
            </a:r>
            <a:r>
              <a:rPr lang="fr-FR" sz="1300" dirty="0" err="1" smtClean="0"/>
              <a:t>contratto</a:t>
            </a:r>
            <a:r>
              <a:rPr lang="fr-FR" sz="1300" dirty="0" smtClean="0"/>
              <a:t>, </a:t>
            </a:r>
            <a:r>
              <a:rPr lang="fr-FR" sz="1300" dirty="0" err="1" smtClean="0"/>
              <a:t>rinnovarlo</a:t>
            </a:r>
            <a:r>
              <a:rPr lang="fr-FR" sz="1300" dirty="0" smtClean="0"/>
              <a:t> </a:t>
            </a:r>
            <a:r>
              <a:rPr lang="fr-FR" sz="1300" dirty="0" err="1" smtClean="0"/>
              <a:t>ogni</a:t>
            </a:r>
            <a:r>
              <a:rPr lang="fr-FR" sz="1300" dirty="0" smtClean="0"/>
              <a:t> 3 o 4 </a:t>
            </a:r>
            <a:r>
              <a:rPr lang="fr-FR" sz="1300" dirty="0" err="1" smtClean="0"/>
              <a:t>anni</a:t>
            </a:r>
            <a:r>
              <a:rPr lang="fr-FR" sz="1300" dirty="0" smtClean="0"/>
              <a:t> con il </a:t>
            </a:r>
            <a:r>
              <a:rPr lang="fr-FR" sz="1300" dirty="0" err="1" smtClean="0"/>
              <a:t>rischio</a:t>
            </a:r>
            <a:r>
              <a:rPr lang="fr-FR" sz="1300" dirty="0" smtClean="0"/>
              <a:t> </a:t>
            </a:r>
            <a:r>
              <a:rPr lang="fr-FR" sz="1300" dirty="0" err="1" smtClean="0"/>
              <a:t>che</a:t>
            </a:r>
            <a:r>
              <a:rPr lang="fr-FR" sz="1300" dirty="0" smtClean="0"/>
              <a:t> la </a:t>
            </a:r>
            <a:r>
              <a:rPr lang="fr-FR" sz="1300" dirty="0" err="1" smtClean="0"/>
              <a:t>situazione</a:t>
            </a:r>
            <a:r>
              <a:rPr lang="fr-FR" sz="1300" dirty="0" smtClean="0"/>
              <a:t> </a:t>
            </a:r>
            <a:r>
              <a:rPr lang="fr-FR" sz="1300" dirty="0" err="1" smtClean="0"/>
              <a:t>assuntiva</a:t>
            </a:r>
            <a:r>
              <a:rPr lang="fr-FR" sz="1300" dirty="0" smtClean="0"/>
              <a:t> </a:t>
            </a:r>
            <a:r>
              <a:rPr lang="fr-FR" sz="1300" dirty="0" err="1" smtClean="0"/>
              <a:t>del</a:t>
            </a:r>
            <a:r>
              <a:rPr lang="fr-FR" sz="1300" dirty="0" smtClean="0"/>
              <a:t> cliente </a:t>
            </a:r>
            <a:r>
              <a:rPr lang="fr-FR" sz="1300" dirty="0" err="1" smtClean="0"/>
              <a:t>cambi</a:t>
            </a:r>
            <a:r>
              <a:rPr lang="fr-FR" sz="1300" dirty="0" smtClean="0"/>
              <a:t> con il </a:t>
            </a:r>
            <a:r>
              <a:rPr lang="fr-FR" sz="1300" dirty="0" err="1" smtClean="0"/>
              <a:t>passare</a:t>
            </a:r>
            <a:r>
              <a:rPr lang="fr-FR" sz="1300" dirty="0" smtClean="0"/>
              <a:t> </a:t>
            </a:r>
            <a:r>
              <a:rPr lang="fr-FR" sz="1300" dirty="0" err="1" smtClean="0"/>
              <a:t>degli</a:t>
            </a:r>
            <a:r>
              <a:rPr lang="fr-FR" sz="1300" dirty="0" smtClean="0"/>
              <a:t> </a:t>
            </a:r>
            <a:r>
              <a:rPr lang="fr-FR" sz="1300" dirty="0" err="1" smtClean="0"/>
              <a:t>anni</a:t>
            </a:r>
            <a:endParaRPr lang="fr-FR" sz="1300" dirty="0" smtClean="0"/>
          </a:p>
          <a:p>
            <a:pPr>
              <a:lnSpc>
                <a:spcPct val="150000"/>
              </a:lnSpc>
            </a:pPr>
            <a:r>
              <a:rPr lang="fr-FR" sz="1300" dirty="0" err="1" smtClean="0"/>
              <a:t>Avere</a:t>
            </a:r>
            <a:r>
              <a:rPr lang="fr-FR" sz="1300" dirty="0" smtClean="0"/>
              <a:t> </a:t>
            </a:r>
            <a:r>
              <a:rPr lang="fr-FR" sz="1300" dirty="0" err="1" smtClean="0"/>
              <a:t>uno</a:t>
            </a:r>
            <a:r>
              <a:rPr lang="fr-FR" sz="1300" dirty="0" smtClean="0"/>
              <a:t> </a:t>
            </a:r>
            <a:r>
              <a:rPr lang="fr-FR" sz="1300" dirty="0" err="1" smtClean="0"/>
              <a:t>strumento</a:t>
            </a:r>
            <a:r>
              <a:rPr lang="fr-FR" sz="1300" dirty="0" smtClean="0"/>
              <a:t> importante per il </a:t>
            </a:r>
            <a:r>
              <a:rPr lang="fr-FR" sz="1300" dirty="0" err="1" smtClean="0"/>
              <a:t>rinnovo</a:t>
            </a:r>
            <a:r>
              <a:rPr lang="fr-FR" sz="1300" dirty="0" smtClean="0"/>
              <a:t> delle </a:t>
            </a:r>
            <a:r>
              <a:rPr lang="fr-FR" sz="1300" dirty="0" err="1" smtClean="0"/>
              <a:t>coperture</a:t>
            </a:r>
            <a:r>
              <a:rPr lang="fr-FR" sz="1300" dirty="0" smtClean="0"/>
              <a:t> </a:t>
            </a:r>
            <a:r>
              <a:rPr lang="fr-FR" sz="1300" dirty="0" err="1" smtClean="0"/>
              <a:t>vetuste</a:t>
            </a:r>
            <a:r>
              <a:rPr lang="fr-FR" sz="1300" dirty="0"/>
              <a:t> </a:t>
            </a:r>
            <a:r>
              <a:rPr lang="fr-FR" sz="1300" dirty="0" err="1" smtClean="0"/>
              <a:t>difficilmente</a:t>
            </a:r>
            <a:r>
              <a:rPr lang="fr-FR" sz="1300" dirty="0" smtClean="0"/>
              <a:t> </a:t>
            </a:r>
            <a:r>
              <a:rPr lang="fr-FR" sz="1300" dirty="0" err="1" smtClean="0"/>
              <a:t>rinnovabili</a:t>
            </a:r>
            <a:r>
              <a:rPr lang="fr-FR" sz="1300" dirty="0" smtClean="0"/>
              <a:t>. </a:t>
            </a:r>
            <a:br>
              <a:rPr lang="fr-FR" sz="1300" dirty="0" smtClean="0"/>
            </a:br>
            <a:r>
              <a:rPr lang="fr-FR" sz="1300" dirty="0" smtClean="0"/>
              <a:t>Con </a:t>
            </a:r>
            <a:r>
              <a:rPr lang="fr-FR" sz="1300" dirty="0" err="1" smtClean="0"/>
              <a:t>Vitruvio</a:t>
            </a:r>
            <a:r>
              <a:rPr lang="fr-FR" sz="1300" dirty="0" smtClean="0"/>
              <a:t> </a:t>
            </a:r>
            <a:r>
              <a:rPr lang="fr-FR" sz="1300" dirty="0" err="1" smtClean="0"/>
              <a:t>potendo</a:t>
            </a:r>
            <a:r>
              <a:rPr lang="fr-FR" sz="1300" dirty="0" smtClean="0"/>
              <a:t> </a:t>
            </a:r>
            <a:r>
              <a:rPr lang="fr-FR" sz="1300" dirty="0" err="1" smtClean="0"/>
              <a:t>caricare</a:t>
            </a:r>
            <a:r>
              <a:rPr lang="fr-FR" sz="1300" dirty="0"/>
              <a:t> </a:t>
            </a:r>
            <a:r>
              <a:rPr lang="fr-FR" sz="1300" dirty="0" smtClean="0"/>
              <a:t>le </a:t>
            </a:r>
            <a:r>
              <a:rPr lang="fr-FR" sz="1300" dirty="0" err="1" smtClean="0"/>
              <a:t>commissioni</a:t>
            </a:r>
            <a:r>
              <a:rPr lang="fr-FR" sz="1300" dirty="0" smtClean="0"/>
              <a:t> a </a:t>
            </a:r>
            <a:r>
              <a:rPr lang="fr-FR" sz="1300" dirty="0" err="1" smtClean="0"/>
              <a:t>scelta</a:t>
            </a:r>
            <a:r>
              <a:rPr lang="fr-FR" sz="1300" dirty="0" smtClean="0"/>
              <a:t>, le </a:t>
            </a:r>
            <a:r>
              <a:rPr lang="fr-FR" sz="1300" dirty="0" err="1" smtClean="0"/>
              <a:t>garanzie</a:t>
            </a:r>
            <a:r>
              <a:rPr lang="fr-FR" sz="1300" dirty="0"/>
              <a:t> </a:t>
            </a:r>
            <a:r>
              <a:rPr lang="fr-FR" sz="1300" dirty="0" smtClean="0"/>
              <a:t>e le </a:t>
            </a:r>
            <a:r>
              <a:rPr lang="fr-FR" sz="1300" dirty="0" err="1" smtClean="0"/>
              <a:t>durate</a:t>
            </a:r>
            <a:r>
              <a:rPr lang="fr-FR" sz="1300" dirty="0" smtClean="0"/>
              <a:t>, </a:t>
            </a:r>
            <a:r>
              <a:rPr lang="fr-FR" sz="1300" dirty="0" err="1" smtClean="0"/>
              <a:t>modificare</a:t>
            </a:r>
            <a:r>
              <a:rPr lang="fr-FR" sz="1300" dirty="0" smtClean="0"/>
              <a:t> il </a:t>
            </a:r>
            <a:r>
              <a:rPr lang="fr-FR" sz="1300" dirty="0" err="1" smtClean="0"/>
              <a:t>premio</a:t>
            </a:r>
            <a:r>
              <a:rPr lang="fr-FR" sz="1300" dirty="0" smtClean="0"/>
              <a:t> è </a:t>
            </a:r>
            <a:r>
              <a:rPr lang="fr-FR" sz="1300" dirty="0" err="1" smtClean="0"/>
              <a:t>semplice</a:t>
            </a:r>
            <a:r>
              <a:rPr lang="fr-FR" sz="1300" dirty="0" smtClean="0"/>
              <a:t> e </a:t>
            </a:r>
            <a:r>
              <a:rPr lang="fr-FR" sz="1300" dirty="0" err="1" smtClean="0"/>
              <a:t>garantisce</a:t>
            </a:r>
            <a:r>
              <a:rPr lang="fr-FR" sz="1300" dirty="0" smtClean="0"/>
              <a:t> la </a:t>
            </a:r>
            <a:r>
              <a:rPr lang="fr-FR" sz="1300" dirty="0" err="1" smtClean="0"/>
              <a:t>massima</a:t>
            </a:r>
            <a:r>
              <a:rPr lang="fr-FR" sz="1300" dirty="0" smtClean="0"/>
              <a:t> </a:t>
            </a:r>
            <a:r>
              <a:rPr lang="fr-FR" sz="1300" dirty="0" err="1" smtClean="0"/>
              <a:t>flessibilità</a:t>
            </a:r>
            <a:r>
              <a:rPr lang="fr-FR" sz="1300" dirty="0" smtClean="0"/>
              <a:t> e </a:t>
            </a:r>
            <a:r>
              <a:rPr lang="fr-FR" sz="1300" dirty="0" err="1" smtClean="0"/>
              <a:t>quindi</a:t>
            </a:r>
            <a:r>
              <a:rPr lang="fr-FR" sz="1300" dirty="0" smtClean="0"/>
              <a:t> la </a:t>
            </a:r>
            <a:r>
              <a:rPr lang="fr-FR" sz="1300" dirty="0" err="1" smtClean="0"/>
              <a:t>massima</a:t>
            </a:r>
            <a:r>
              <a:rPr lang="fr-FR" sz="1300" dirty="0" smtClean="0"/>
              <a:t> </a:t>
            </a:r>
            <a:r>
              <a:rPr lang="fr-FR" sz="1300" dirty="0" err="1" smtClean="0"/>
              <a:t>soddisfazione</a:t>
            </a:r>
            <a:r>
              <a:rPr lang="fr-FR" sz="1300" dirty="0" smtClean="0"/>
              <a:t> per il cliente.</a:t>
            </a:r>
          </a:p>
        </p:txBody>
      </p:sp>
    </p:spTree>
    <p:extLst>
      <p:ext uri="{BB962C8B-B14F-4D97-AF65-F5344CB8AC3E}">
        <p14:creationId xmlns:p14="http://schemas.microsoft.com/office/powerpoint/2010/main" val="2844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317574"/>
            <a:ext cx="3655030" cy="1007328"/>
          </a:xfrm>
          <a:prstGeom prst="rect">
            <a:avLst/>
          </a:prstGeom>
        </p:spPr>
      </p:pic>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520" y="472876"/>
            <a:ext cx="3257764" cy="696729"/>
          </a:xfrm>
          <a:prstGeom prst="rect">
            <a:avLst/>
          </a:prstGeom>
        </p:spPr>
      </p:pic>
      <p:sp>
        <p:nvSpPr>
          <p:cNvPr id="6" name="Segnaposto contenuto 2"/>
          <p:cNvSpPr>
            <a:spLocks noGrp="1"/>
          </p:cNvSpPr>
          <p:nvPr>
            <p:ph idx="1"/>
          </p:nvPr>
        </p:nvSpPr>
        <p:spPr>
          <a:xfrm>
            <a:off x="457200" y="1600203"/>
            <a:ext cx="8229600" cy="4525963"/>
          </a:xfrm>
        </p:spPr>
        <p:txBody>
          <a:bodyPr>
            <a:normAutofit/>
          </a:bodyPr>
          <a:lstStyle/>
          <a:p>
            <a:pPr marL="0" indent="0" algn="ctr">
              <a:buNone/>
            </a:pPr>
            <a:endParaRPr lang="it-IT" sz="1200" dirty="0" smtClean="0"/>
          </a:p>
          <a:p>
            <a:pPr marL="0" indent="0" algn="ctr">
              <a:buNone/>
            </a:pPr>
            <a:endParaRPr lang="it-IT" sz="1200" dirty="0"/>
          </a:p>
          <a:p>
            <a:pPr marL="0" indent="0" algn="ctr">
              <a:buNone/>
            </a:pPr>
            <a:endParaRPr lang="it-IT" sz="1600" dirty="0" smtClean="0"/>
          </a:p>
          <a:p>
            <a:pPr marL="0" indent="0" algn="ctr">
              <a:buNone/>
            </a:pPr>
            <a:r>
              <a:rPr lang="it-IT" sz="1600" dirty="0" smtClean="0"/>
              <a:t>Donato Di Stefano</a:t>
            </a:r>
          </a:p>
          <a:p>
            <a:pPr marL="0" indent="0" algn="ctr">
              <a:buNone/>
            </a:pPr>
            <a:r>
              <a:rPr lang="it-IT" sz="1600" dirty="0" smtClean="0"/>
              <a:t>Tel. +39.02.5832.4925</a:t>
            </a:r>
          </a:p>
          <a:p>
            <a:pPr marL="0" indent="0" algn="ctr">
              <a:buNone/>
            </a:pPr>
            <a:r>
              <a:rPr lang="it-IT" sz="1600" dirty="0" err="1" smtClean="0"/>
              <a:t>Mob</a:t>
            </a:r>
            <a:r>
              <a:rPr lang="it-IT" sz="1600" dirty="0" smtClean="0"/>
              <a:t>. +39.347.0066.228</a:t>
            </a:r>
          </a:p>
          <a:p>
            <a:pPr marL="0" indent="0" algn="ctr">
              <a:buNone/>
            </a:pPr>
            <a:r>
              <a:rPr lang="it-IT" sz="1600" dirty="0" smtClean="0">
                <a:hlinkClick r:id="rId4"/>
              </a:rPr>
              <a:t>d.distefano@afi-esca.com</a:t>
            </a:r>
            <a:endParaRPr lang="it-IT" sz="1600" dirty="0" smtClean="0"/>
          </a:p>
          <a:p>
            <a:pPr marL="0" indent="0" algn="ctr">
              <a:buNone/>
            </a:pPr>
            <a:endParaRPr lang="it-IT" sz="1200" dirty="0"/>
          </a:p>
        </p:txBody>
      </p:sp>
    </p:spTree>
    <p:extLst>
      <p:ext uri="{BB962C8B-B14F-4D97-AF65-F5344CB8AC3E}">
        <p14:creationId xmlns:p14="http://schemas.microsoft.com/office/powerpoint/2010/main" val="3486252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AFI ESCA I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 AFI ESCA ITA</Template>
  <TotalTime>2572</TotalTime>
  <Words>661</Words>
  <Application>Microsoft Office PowerPoint</Application>
  <PresentationFormat>Presentazione su schermo (4:3)</PresentationFormat>
  <Paragraphs>68</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AFI ESCA ITA</vt:lpstr>
      <vt:lpstr>Polizza temporanea caso morte a capitale costante  VITRUVIO</vt:lpstr>
      <vt:lpstr>Vitruvio</vt:lpstr>
      <vt:lpstr>Vitruvio – TCM a capitale costante</vt:lpstr>
      <vt:lpstr>Vitruvio – Confronto col mercato 1</vt:lpstr>
      <vt:lpstr>Vitruvio – Confronto col mercato 2</vt:lpstr>
      <vt:lpstr>Le commissioni TCM: l’analisi</vt:lpstr>
      <vt:lpstr>Le commissioni TCM: l’analisi</vt:lpstr>
      <vt:lpstr>Presentazione standard di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INCONTRO DI FORMAZIONE</dc:title>
  <dc:creator>Pierfrancesco BASILICO</dc:creator>
  <cp:lastModifiedBy>Donato DI STEFANO</cp:lastModifiedBy>
  <cp:revision>104</cp:revision>
  <cp:lastPrinted>2013-09-11T08:04:38Z</cp:lastPrinted>
  <dcterms:created xsi:type="dcterms:W3CDTF">2013-09-02T14:44:03Z</dcterms:created>
  <dcterms:modified xsi:type="dcterms:W3CDTF">2015-10-14T07:55:17Z</dcterms:modified>
</cp:coreProperties>
</file>